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12192000"/>
  <p:embeddedFontLst>
    <p:embeddedFont>
      <p:font typeface="Hedvig Letters Sans" panose="020B0604020202020204" charset="0"/>
      <p:regular r:id="rId20"/>
    </p:embeddedFont>
    <p:embeddedFont>
      <p:font typeface="Oranienbaum" panose="02000506080000020003" pitchFamily="2" charset="0"/>
      <p:regular r:id="rId21"/>
    </p:embeddedFont>
    <p:embeddedFont>
      <p:font typeface="Quattrocento Sans" panose="020B0502050000020003" pitchFamily="34" charset="0"/>
      <p:regular r:id="rId22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44" d="100"/>
          <a:sy n="44" d="100"/>
        </p:scale>
        <p:origin x="1632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1109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82AC3-C478-EB12-AFEE-CCA39ABCF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940EE1-C0A1-4556-923C-F993589DC8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3D95DF-2F83-CC32-11B9-2D3C167250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0D7A3-7120-57F7-47E4-DB12C0041D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940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520F8-0067-876B-2B2C-5F2C4BF37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91D61A-B0F7-DC10-33BF-1410589916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C78A0C-D8B2-B1A4-18BD-364E1CA508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47AC36-3E15-0759-00E5-734BB7332C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364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www.goodnewsfinland.com/8446ce2c2fa9e012aee8ccf8e9a673957c51c2d3.jpe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7815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4A6C8C">
                  <a:alpha val="95000"/>
                </a:srgbClr>
              </a:gs>
              <a:gs pos="50000">
                <a:srgbClr val="4A6C8C">
                  <a:alpha val="8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Shape 1"/>
          <p:cNvSpPr/>
          <p:nvPr/>
        </p:nvSpPr>
        <p:spPr>
          <a:xfrm>
            <a:off x="381000" y="1116330"/>
            <a:ext cx="2266950" cy="419100"/>
          </a:xfrm>
          <a:custGeom>
            <a:avLst/>
            <a:gdLst/>
            <a:ahLst/>
            <a:cxnLst/>
            <a:rect l="l" t="t" r="r" b="b"/>
            <a:pathLst>
              <a:path w="2266950" h="419100">
                <a:moveTo>
                  <a:pt x="0" y="0"/>
                </a:moveTo>
                <a:lnTo>
                  <a:pt x="2266950" y="0"/>
                </a:lnTo>
                <a:lnTo>
                  <a:pt x="226695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Text 2"/>
          <p:cNvSpPr/>
          <p:nvPr/>
        </p:nvSpPr>
        <p:spPr>
          <a:xfrm>
            <a:off x="381000" y="1116330"/>
            <a:ext cx="2352675" cy="419100"/>
          </a:xfrm>
          <a:prstGeom prst="rect">
            <a:avLst/>
          </a:prstGeom>
          <a:noFill/>
          <a:ln/>
        </p:spPr>
        <p:txBody>
          <a:bodyPr wrap="square" lIns="190500" tIns="76200" rIns="190500" bIns="7620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Innovation Pédagogique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1764030"/>
            <a:ext cx="6229350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5100" b="1" dirty="0">
                <a:solidFill>
                  <a:srgbClr val="F8F6F2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Le Modèle</a:t>
            </a: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5100" b="1" dirty="0">
                <a:solidFill>
                  <a:srgbClr val="F8F6F2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Éducatif Finlandais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81000" y="3493770"/>
            <a:ext cx="60579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F8F6F2">
                    <a:alpha val="95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Une Innovation Pédagogique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F8F6F2">
                    <a:alpha val="95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au Service des Enfants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09575" y="465582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28600"/>
                </a:moveTo>
                <a:cubicBezTo>
                  <a:pt x="177384" y="228600"/>
                  <a:pt x="228600" y="177384"/>
                  <a:pt x="228600" y="114300"/>
                </a:cubicBezTo>
                <a:cubicBezTo>
                  <a:pt x="228600" y="51216"/>
                  <a:pt x="177384" y="0"/>
                  <a:pt x="114300" y="0"/>
                </a:cubicBezTo>
                <a:cubicBezTo>
                  <a:pt x="51216" y="0"/>
                  <a:pt x="0" y="51216"/>
                  <a:pt x="0" y="114300"/>
                </a:cubicBezTo>
                <a:cubicBezTo>
                  <a:pt x="0" y="177384"/>
                  <a:pt x="51216" y="228600"/>
                  <a:pt x="114300" y="228600"/>
                </a:cubicBezTo>
                <a:close/>
                <a:moveTo>
                  <a:pt x="151983" y="94967"/>
                </a:moveTo>
                <a:lnTo>
                  <a:pt x="116265" y="152117"/>
                </a:lnTo>
                <a:cubicBezTo>
                  <a:pt x="114389" y="155109"/>
                  <a:pt x="111175" y="156984"/>
                  <a:pt x="107647" y="157163"/>
                </a:cubicBezTo>
                <a:cubicBezTo>
                  <a:pt x="104120" y="157341"/>
                  <a:pt x="100727" y="155734"/>
                  <a:pt x="98628" y="152876"/>
                </a:cubicBezTo>
                <a:lnTo>
                  <a:pt x="77197" y="124301"/>
                </a:lnTo>
                <a:cubicBezTo>
                  <a:pt x="73625" y="119569"/>
                  <a:pt x="74608" y="112871"/>
                  <a:pt x="79340" y="109299"/>
                </a:cubicBezTo>
                <a:cubicBezTo>
                  <a:pt x="84073" y="105727"/>
                  <a:pt x="90770" y="106710"/>
                  <a:pt x="94342" y="111443"/>
                </a:cubicBezTo>
                <a:lnTo>
                  <a:pt x="106397" y="127516"/>
                </a:lnTo>
                <a:lnTo>
                  <a:pt x="133811" y="83627"/>
                </a:lnTo>
                <a:cubicBezTo>
                  <a:pt x="136937" y="78626"/>
                  <a:pt x="143545" y="77063"/>
                  <a:pt x="148590" y="80233"/>
                </a:cubicBezTo>
                <a:cubicBezTo>
                  <a:pt x="153635" y="83403"/>
                  <a:pt x="155153" y="89967"/>
                  <a:pt x="151983" y="95012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6"/>
          <p:cNvSpPr/>
          <p:nvPr/>
        </p:nvSpPr>
        <p:spPr>
          <a:xfrm>
            <a:off x="819150" y="4636770"/>
            <a:ext cx="31908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Excellence académique sans pression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09575" y="507492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28600"/>
                </a:moveTo>
                <a:cubicBezTo>
                  <a:pt x="177384" y="228600"/>
                  <a:pt x="228600" y="177384"/>
                  <a:pt x="228600" y="114300"/>
                </a:cubicBezTo>
                <a:cubicBezTo>
                  <a:pt x="228600" y="51216"/>
                  <a:pt x="177384" y="0"/>
                  <a:pt x="114300" y="0"/>
                </a:cubicBezTo>
                <a:cubicBezTo>
                  <a:pt x="51216" y="0"/>
                  <a:pt x="0" y="51216"/>
                  <a:pt x="0" y="114300"/>
                </a:cubicBezTo>
                <a:cubicBezTo>
                  <a:pt x="0" y="177384"/>
                  <a:pt x="51216" y="228600"/>
                  <a:pt x="114300" y="228600"/>
                </a:cubicBezTo>
                <a:close/>
                <a:moveTo>
                  <a:pt x="151983" y="94967"/>
                </a:moveTo>
                <a:lnTo>
                  <a:pt x="116265" y="152117"/>
                </a:lnTo>
                <a:cubicBezTo>
                  <a:pt x="114389" y="155109"/>
                  <a:pt x="111175" y="156984"/>
                  <a:pt x="107647" y="157163"/>
                </a:cubicBezTo>
                <a:cubicBezTo>
                  <a:pt x="104120" y="157341"/>
                  <a:pt x="100727" y="155734"/>
                  <a:pt x="98628" y="152876"/>
                </a:cubicBezTo>
                <a:lnTo>
                  <a:pt x="77197" y="124301"/>
                </a:lnTo>
                <a:cubicBezTo>
                  <a:pt x="73625" y="119569"/>
                  <a:pt x="74608" y="112871"/>
                  <a:pt x="79340" y="109299"/>
                </a:cubicBezTo>
                <a:cubicBezTo>
                  <a:pt x="84073" y="105727"/>
                  <a:pt x="90770" y="106710"/>
                  <a:pt x="94342" y="111443"/>
                </a:cubicBezTo>
                <a:lnTo>
                  <a:pt x="106397" y="127516"/>
                </a:lnTo>
                <a:lnTo>
                  <a:pt x="133811" y="83627"/>
                </a:lnTo>
                <a:cubicBezTo>
                  <a:pt x="136937" y="78626"/>
                  <a:pt x="143545" y="77063"/>
                  <a:pt x="148590" y="80233"/>
                </a:cubicBezTo>
                <a:cubicBezTo>
                  <a:pt x="153635" y="83403"/>
                  <a:pt x="155153" y="89967"/>
                  <a:pt x="151983" y="95012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8"/>
          <p:cNvSpPr/>
          <p:nvPr/>
        </p:nvSpPr>
        <p:spPr>
          <a:xfrm>
            <a:off x="819150" y="5055870"/>
            <a:ext cx="3581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Bien-être des enfants au cœur du système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409575" y="549402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28600"/>
                </a:moveTo>
                <a:cubicBezTo>
                  <a:pt x="177384" y="228600"/>
                  <a:pt x="228600" y="177384"/>
                  <a:pt x="228600" y="114300"/>
                </a:cubicBezTo>
                <a:cubicBezTo>
                  <a:pt x="228600" y="51216"/>
                  <a:pt x="177384" y="0"/>
                  <a:pt x="114300" y="0"/>
                </a:cubicBezTo>
                <a:cubicBezTo>
                  <a:pt x="51216" y="0"/>
                  <a:pt x="0" y="51216"/>
                  <a:pt x="0" y="114300"/>
                </a:cubicBezTo>
                <a:cubicBezTo>
                  <a:pt x="0" y="177384"/>
                  <a:pt x="51216" y="228600"/>
                  <a:pt x="114300" y="228600"/>
                </a:cubicBezTo>
                <a:close/>
                <a:moveTo>
                  <a:pt x="151983" y="94967"/>
                </a:moveTo>
                <a:lnTo>
                  <a:pt x="116265" y="152117"/>
                </a:lnTo>
                <a:cubicBezTo>
                  <a:pt x="114389" y="155109"/>
                  <a:pt x="111175" y="156984"/>
                  <a:pt x="107647" y="157163"/>
                </a:cubicBezTo>
                <a:cubicBezTo>
                  <a:pt x="104120" y="157341"/>
                  <a:pt x="100727" y="155734"/>
                  <a:pt x="98628" y="152876"/>
                </a:cubicBezTo>
                <a:lnTo>
                  <a:pt x="77197" y="124301"/>
                </a:lnTo>
                <a:cubicBezTo>
                  <a:pt x="73625" y="119569"/>
                  <a:pt x="74608" y="112871"/>
                  <a:pt x="79340" y="109299"/>
                </a:cubicBezTo>
                <a:cubicBezTo>
                  <a:pt x="84073" y="105727"/>
                  <a:pt x="90770" y="106710"/>
                  <a:pt x="94342" y="111443"/>
                </a:cubicBezTo>
                <a:lnTo>
                  <a:pt x="106397" y="127516"/>
                </a:lnTo>
                <a:lnTo>
                  <a:pt x="133811" y="83627"/>
                </a:lnTo>
                <a:cubicBezTo>
                  <a:pt x="136937" y="78626"/>
                  <a:pt x="143545" y="77063"/>
                  <a:pt x="148590" y="80233"/>
                </a:cubicBezTo>
                <a:cubicBezTo>
                  <a:pt x="153635" y="83403"/>
                  <a:pt x="155153" y="89967"/>
                  <a:pt x="151983" y="95012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0"/>
          <p:cNvSpPr/>
          <p:nvPr/>
        </p:nvSpPr>
        <p:spPr>
          <a:xfrm>
            <a:off x="819150" y="5474970"/>
            <a:ext cx="3276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Innovation pédagogique depuis 20 ans</a:t>
            </a:r>
            <a:endParaRPr lang="en-US" sz="1600" dirty="0"/>
          </a:p>
        </p:txBody>
      </p:sp>
      <p:sp>
        <p:nvSpPr>
          <p:cNvPr id="14" name="Shape 7">
            <a:extLst>
              <a:ext uri="{FF2B5EF4-FFF2-40B4-BE49-F238E27FC236}">
                <a16:creationId xmlns:a16="http://schemas.microsoft.com/office/drawing/2014/main" id="{B10AF081-B300-A81C-32C4-BA6CCB53EE45}"/>
              </a:ext>
            </a:extLst>
          </p:cNvPr>
          <p:cNvSpPr/>
          <p:nvPr/>
        </p:nvSpPr>
        <p:spPr>
          <a:xfrm>
            <a:off x="446788" y="6219091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75009" y="83046"/>
                </a:moveTo>
                <a:cubicBezTo>
                  <a:pt x="97187" y="83046"/>
                  <a:pt x="115193" y="65040"/>
                  <a:pt x="115193" y="42863"/>
                </a:cubicBezTo>
                <a:cubicBezTo>
                  <a:pt x="115193" y="20685"/>
                  <a:pt x="97187" y="2679"/>
                  <a:pt x="75009" y="2679"/>
                </a:cubicBezTo>
                <a:cubicBezTo>
                  <a:pt x="52831" y="2679"/>
                  <a:pt x="34826" y="20685"/>
                  <a:pt x="34826" y="42863"/>
                </a:cubicBezTo>
                <a:cubicBezTo>
                  <a:pt x="34826" y="65040"/>
                  <a:pt x="52831" y="83046"/>
                  <a:pt x="75009" y="83046"/>
                </a:cubicBezTo>
                <a:close/>
                <a:moveTo>
                  <a:pt x="65064" y="101798"/>
                </a:moveTo>
                <a:cubicBezTo>
                  <a:pt x="32080" y="101798"/>
                  <a:pt x="5358" y="128521"/>
                  <a:pt x="5358" y="161505"/>
                </a:cubicBezTo>
                <a:cubicBezTo>
                  <a:pt x="5358" y="166996"/>
                  <a:pt x="9811" y="171450"/>
                  <a:pt x="15303" y="171450"/>
                </a:cubicBezTo>
                <a:lnTo>
                  <a:pt x="134715" y="171450"/>
                </a:lnTo>
                <a:cubicBezTo>
                  <a:pt x="140207" y="171450"/>
                  <a:pt x="144661" y="166996"/>
                  <a:pt x="144661" y="161505"/>
                </a:cubicBezTo>
                <a:cubicBezTo>
                  <a:pt x="144661" y="128521"/>
                  <a:pt x="117939" y="101798"/>
                  <a:pt x="84955" y="101798"/>
                </a:cubicBezTo>
                <a:lnTo>
                  <a:pt x="65064" y="101798"/>
                </a:lnTo>
                <a:close/>
              </a:path>
            </a:pathLst>
          </a:custGeom>
          <a:solidFill>
            <a:srgbClr val="5F9EA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82AD556C-71D1-664F-9C61-91C3D56F4007}"/>
              </a:ext>
            </a:extLst>
          </p:cNvPr>
          <p:cNvSpPr/>
          <p:nvPr/>
        </p:nvSpPr>
        <p:spPr>
          <a:xfrm>
            <a:off x="702773" y="6390541"/>
            <a:ext cx="1848564" cy="1570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</a:rPr>
              <a:t>Mohammed Boutayeb</a:t>
            </a:r>
          </a:p>
          <a:p>
            <a:r>
              <a:rPr lang="en-US" sz="1500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</a:rPr>
              <a:t>Youssef El </a:t>
            </a:r>
            <a:r>
              <a:rPr lang="en-US" sz="1500" dirty="0" err="1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</a:rPr>
              <a:t>Kourchi</a:t>
            </a:r>
            <a:r>
              <a:rPr lang="en-US" sz="1500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</a:rPr>
              <a:t> </a:t>
            </a:r>
          </a:p>
        </p:txBody>
      </p:sp>
      <p:sp>
        <p:nvSpPr>
          <p:cNvPr id="16" name="Shape 10">
            <a:extLst>
              <a:ext uri="{FF2B5EF4-FFF2-40B4-BE49-F238E27FC236}">
                <a16:creationId xmlns:a16="http://schemas.microsoft.com/office/drawing/2014/main" id="{14E6714A-C2BA-5A10-D509-3E085A235F99}"/>
              </a:ext>
            </a:extLst>
          </p:cNvPr>
          <p:cNvSpPr/>
          <p:nvPr/>
        </p:nvSpPr>
        <p:spPr>
          <a:xfrm>
            <a:off x="2890665" y="6328501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42863" y="0"/>
                </a:moveTo>
                <a:cubicBezTo>
                  <a:pt x="36935" y="0"/>
                  <a:pt x="32147" y="4789"/>
                  <a:pt x="32147" y="10716"/>
                </a:cubicBezTo>
                <a:lnTo>
                  <a:pt x="32147" y="21431"/>
                </a:lnTo>
                <a:lnTo>
                  <a:pt x="21431" y="21431"/>
                </a:lnTo>
                <a:cubicBezTo>
                  <a:pt x="9611" y="21431"/>
                  <a:pt x="0" y="31042"/>
                  <a:pt x="0" y="42863"/>
                </a:cubicBezTo>
                <a:lnTo>
                  <a:pt x="0" y="58936"/>
                </a:lnTo>
                <a:lnTo>
                  <a:pt x="150019" y="58936"/>
                </a:lnTo>
                <a:lnTo>
                  <a:pt x="150019" y="42863"/>
                </a:lnTo>
                <a:cubicBezTo>
                  <a:pt x="150019" y="31042"/>
                  <a:pt x="140408" y="21431"/>
                  <a:pt x="128588" y="21431"/>
                </a:cubicBezTo>
                <a:lnTo>
                  <a:pt x="117872" y="21431"/>
                </a:lnTo>
                <a:lnTo>
                  <a:pt x="117872" y="10716"/>
                </a:lnTo>
                <a:cubicBezTo>
                  <a:pt x="117872" y="4789"/>
                  <a:pt x="113083" y="0"/>
                  <a:pt x="107156" y="0"/>
                </a:cubicBezTo>
                <a:cubicBezTo>
                  <a:pt x="101229" y="0"/>
                  <a:pt x="96441" y="4789"/>
                  <a:pt x="96441" y="10716"/>
                </a:cubicBezTo>
                <a:lnTo>
                  <a:pt x="96441" y="21431"/>
                </a:lnTo>
                <a:lnTo>
                  <a:pt x="53578" y="21431"/>
                </a:lnTo>
                <a:lnTo>
                  <a:pt x="53578" y="10716"/>
                </a:lnTo>
                <a:cubicBezTo>
                  <a:pt x="53578" y="4789"/>
                  <a:pt x="48790" y="0"/>
                  <a:pt x="42863" y="0"/>
                </a:cubicBezTo>
                <a:close/>
                <a:moveTo>
                  <a:pt x="0" y="75009"/>
                </a:moveTo>
                <a:lnTo>
                  <a:pt x="0" y="139303"/>
                </a:lnTo>
                <a:cubicBezTo>
                  <a:pt x="0" y="151124"/>
                  <a:pt x="9611" y="160734"/>
                  <a:pt x="21431" y="160734"/>
                </a:cubicBezTo>
                <a:lnTo>
                  <a:pt x="128588" y="160734"/>
                </a:lnTo>
                <a:cubicBezTo>
                  <a:pt x="140408" y="160734"/>
                  <a:pt x="150019" y="151124"/>
                  <a:pt x="150019" y="139303"/>
                </a:cubicBezTo>
                <a:lnTo>
                  <a:pt x="150019" y="75009"/>
                </a:lnTo>
                <a:lnTo>
                  <a:pt x="0" y="75009"/>
                </a:lnTo>
                <a:close/>
              </a:path>
            </a:pathLst>
          </a:custGeom>
          <a:solidFill>
            <a:srgbClr val="5F9EA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Shape 7">
            <a:extLst>
              <a:ext uri="{FF2B5EF4-FFF2-40B4-BE49-F238E27FC236}">
                <a16:creationId xmlns:a16="http://schemas.microsoft.com/office/drawing/2014/main" id="{9DFBB47B-B36B-E1A9-AB82-F47E1C5A8F14}"/>
              </a:ext>
            </a:extLst>
          </p:cNvPr>
          <p:cNvSpPr/>
          <p:nvPr/>
        </p:nvSpPr>
        <p:spPr>
          <a:xfrm>
            <a:off x="442882" y="6465277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75009" y="83046"/>
                </a:moveTo>
                <a:cubicBezTo>
                  <a:pt x="97187" y="83046"/>
                  <a:pt x="115193" y="65040"/>
                  <a:pt x="115193" y="42863"/>
                </a:cubicBezTo>
                <a:cubicBezTo>
                  <a:pt x="115193" y="20685"/>
                  <a:pt x="97187" y="2679"/>
                  <a:pt x="75009" y="2679"/>
                </a:cubicBezTo>
                <a:cubicBezTo>
                  <a:pt x="52831" y="2679"/>
                  <a:pt x="34826" y="20685"/>
                  <a:pt x="34826" y="42863"/>
                </a:cubicBezTo>
                <a:cubicBezTo>
                  <a:pt x="34826" y="65040"/>
                  <a:pt x="52831" y="83046"/>
                  <a:pt x="75009" y="83046"/>
                </a:cubicBezTo>
                <a:close/>
                <a:moveTo>
                  <a:pt x="65064" y="101798"/>
                </a:moveTo>
                <a:cubicBezTo>
                  <a:pt x="32080" y="101798"/>
                  <a:pt x="5358" y="128521"/>
                  <a:pt x="5358" y="161505"/>
                </a:cubicBezTo>
                <a:cubicBezTo>
                  <a:pt x="5358" y="166996"/>
                  <a:pt x="9811" y="171450"/>
                  <a:pt x="15303" y="171450"/>
                </a:cubicBezTo>
                <a:lnTo>
                  <a:pt x="134715" y="171450"/>
                </a:lnTo>
                <a:cubicBezTo>
                  <a:pt x="140207" y="171450"/>
                  <a:pt x="144661" y="166996"/>
                  <a:pt x="144661" y="161505"/>
                </a:cubicBezTo>
                <a:cubicBezTo>
                  <a:pt x="144661" y="128521"/>
                  <a:pt x="117939" y="101798"/>
                  <a:pt x="84955" y="101798"/>
                </a:cubicBezTo>
                <a:lnTo>
                  <a:pt x="65064" y="101798"/>
                </a:lnTo>
                <a:close/>
              </a:path>
            </a:pathLst>
          </a:custGeom>
          <a:solidFill>
            <a:srgbClr val="5F9EA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1">
            <a:extLst>
              <a:ext uri="{FF2B5EF4-FFF2-40B4-BE49-F238E27FC236}">
                <a16:creationId xmlns:a16="http://schemas.microsoft.com/office/drawing/2014/main" id="{4770A5F3-AE04-7CC4-2868-62F280893CF9}"/>
              </a:ext>
            </a:extLst>
          </p:cNvPr>
          <p:cNvSpPr/>
          <p:nvPr/>
        </p:nvSpPr>
        <p:spPr>
          <a:xfrm>
            <a:off x="3115389" y="6265249"/>
            <a:ext cx="1066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0F0F0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Janvier 2026</a:t>
            </a:r>
            <a:endParaRPr lang="en-US" sz="16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945EE5D-3412-8313-F065-6B2F5002C00A}"/>
              </a:ext>
            </a:extLst>
          </p:cNvPr>
          <p:cNvSpPr txBox="1"/>
          <p:nvPr/>
        </p:nvSpPr>
        <p:spPr>
          <a:xfrm>
            <a:off x="6783746" y="6195812"/>
            <a:ext cx="21257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u="sng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</a:rPr>
              <a:t>Supervisée par 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500" dirty="0" err="1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</a:rPr>
              <a:t>Pr.Senhaji</a:t>
            </a:r>
            <a:r>
              <a:rPr lang="fr-FR" sz="1500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</a:rPr>
              <a:t> </a:t>
            </a:r>
            <a:r>
              <a:rPr lang="fr-FR" sz="1500" dirty="0" err="1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</a:rPr>
              <a:t>Asmae</a:t>
            </a:r>
            <a:endParaRPr lang="en-US" sz="1500" dirty="0">
              <a:solidFill>
                <a:srgbClr val="F8F6F2">
                  <a:alpha val="90000"/>
                </a:srgbClr>
              </a:solidFill>
              <a:latin typeface="Quattrocento Sans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1990725"/>
            <a:ext cx="387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210" dirty="0">
                <a:solidFill>
                  <a:srgbClr val="6D8B7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Navigation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2295525"/>
            <a:ext cx="4095750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4A6C8C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Plan de la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4A6C8C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Présentation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572000" y="6032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7"/>
          <p:cNvSpPr/>
          <p:nvPr/>
        </p:nvSpPr>
        <p:spPr>
          <a:xfrm>
            <a:off x="4514850" y="603250"/>
            <a:ext cx="647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295900" y="641350"/>
            <a:ext cx="6610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Pourquoi la Finlande captive-t-elle ?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295900" y="946150"/>
            <a:ext cx="65913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D404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Résultats PISA et le paradoxe finlandais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572000" y="16192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4514850" y="1619250"/>
            <a:ext cx="647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295900" y="1657350"/>
            <a:ext cx="6610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Les trois piliers du système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295900" y="1962150"/>
            <a:ext cx="65913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D404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Égalité, confiance et bien-être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0" y="26352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Text 15"/>
          <p:cNvSpPr/>
          <p:nvPr/>
        </p:nvSpPr>
        <p:spPr>
          <a:xfrm>
            <a:off x="4514850" y="2635250"/>
            <a:ext cx="647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295900" y="2673350"/>
            <a:ext cx="6610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Innovation pédagogique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295900" y="2978150"/>
            <a:ext cx="65913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D404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Apprentissage par phénomènes et 7 méthodes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572000" y="36512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Text 19"/>
          <p:cNvSpPr/>
          <p:nvPr/>
        </p:nvSpPr>
        <p:spPr>
          <a:xfrm>
            <a:off x="4514850" y="3651250"/>
            <a:ext cx="647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295900" y="3689350"/>
            <a:ext cx="6610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L'école Harjula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295900" y="3994150"/>
            <a:ext cx="65913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D404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 bâtiment qui apprend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572000" y="46672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Text 23"/>
          <p:cNvSpPr/>
          <p:nvPr/>
        </p:nvSpPr>
        <p:spPr>
          <a:xfrm>
            <a:off x="4514850" y="4667250"/>
            <a:ext cx="647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05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295900" y="4705350"/>
            <a:ext cx="6610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Les enseignants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295900" y="5010150"/>
            <a:ext cx="65913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D404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Formation Master et autonomie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4572000" y="56832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Text 27"/>
          <p:cNvSpPr/>
          <p:nvPr/>
        </p:nvSpPr>
        <p:spPr>
          <a:xfrm>
            <a:off x="4514850" y="5683250"/>
            <a:ext cx="647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06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5295900" y="5721350"/>
            <a:ext cx="6610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Leçons pratiques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5295900" y="6026150"/>
            <a:ext cx="65913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D404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Ce que vous pouvez mettre en œuvre dès demain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210" dirty="0">
                <a:solidFill>
                  <a:srgbClr val="6D8B7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01 • Introduction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3955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300" b="1" dirty="0">
                <a:solidFill>
                  <a:srgbClr val="4A6C8C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Pourquoi la Finlande Captive-T-Elle le Monde Éducatif ?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19100" y="136207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80535" y="0"/>
                </a:moveTo>
                <a:lnTo>
                  <a:pt x="205550" y="0"/>
                </a:lnTo>
                <a:cubicBezTo>
                  <a:pt x="220340" y="0"/>
                  <a:pt x="232395" y="12167"/>
                  <a:pt x="231837" y="26901"/>
                </a:cubicBezTo>
                <a:cubicBezTo>
                  <a:pt x="231725" y="29859"/>
                  <a:pt x="231614" y="32817"/>
                  <a:pt x="231446" y="35719"/>
                </a:cubicBezTo>
                <a:lnTo>
                  <a:pt x="259128" y="35719"/>
                </a:lnTo>
                <a:cubicBezTo>
                  <a:pt x="273695" y="35719"/>
                  <a:pt x="286531" y="47774"/>
                  <a:pt x="285415" y="63512"/>
                </a:cubicBezTo>
                <a:cubicBezTo>
                  <a:pt x="281229" y="121388"/>
                  <a:pt x="251650" y="153200"/>
                  <a:pt x="219559" y="169831"/>
                </a:cubicBezTo>
                <a:cubicBezTo>
                  <a:pt x="210741" y="174408"/>
                  <a:pt x="201755" y="177812"/>
                  <a:pt x="193216" y="180324"/>
                </a:cubicBezTo>
                <a:cubicBezTo>
                  <a:pt x="181942" y="196286"/>
                  <a:pt x="170222" y="204713"/>
                  <a:pt x="160902" y="209234"/>
                </a:cubicBezTo>
                <a:lnTo>
                  <a:pt x="160902" y="250031"/>
                </a:lnTo>
                <a:lnTo>
                  <a:pt x="196621" y="250031"/>
                </a:lnTo>
                <a:cubicBezTo>
                  <a:pt x="206499" y="250031"/>
                  <a:pt x="214480" y="258012"/>
                  <a:pt x="214480" y="267891"/>
                </a:cubicBezTo>
                <a:cubicBezTo>
                  <a:pt x="214480" y="277769"/>
                  <a:pt x="206499" y="285750"/>
                  <a:pt x="196621" y="285750"/>
                </a:cubicBezTo>
                <a:lnTo>
                  <a:pt x="89464" y="285750"/>
                </a:lnTo>
                <a:cubicBezTo>
                  <a:pt x="79586" y="285750"/>
                  <a:pt x="71605" y="277769"/>
                  <a:pt x="71605" y="267891"/>
                </a:cubicBezTo>
                <a:cubicBezTo>
                  <a:pt x="71605" y="258012"/>
                  <a:pt x="79586" y="250031"/>
                  <a:pt x="89464" y="250031"/>
                </a:cubicBezTo>
                <a:lnTo>
                  <a:pt x="125183" y="250031"/>
                </a:lnTo>
                <a:lnTo>
                  <a:pt x="125183" y="209234"/>
                </a:lnTo>
                <a:cubicBezTo>
                  <a:pt x="116253" y="204936"/>
                  <a:pt x="105147" y="196955"/>
                  <a:pt x="94320" y="182277"/>
                </a:cubicBezTo>
                <a:cubicBezTo>
                  <a:pt x="84051" y="179598"/>
                  <a:pt x="72889" y="175524"/>
                  <a:pt x="62006" y="169385"/>
                </a:cubicBezTo>
                <a:cubicBezTo>
                  <a:pt x="31812" y="152474"/>
                  <a:pt x="4576" y="120607"/>
                  <a:pt x="670" y="63401"/>
                </a:cubicBezTo>
                <a:cubicBezTo>
                  <a:pt x="-391" y="47718"/>
                  <a:pt x="12390" y="35663"/>
                  <a:pt x="26956" y="35663"/>
                </a:cubicBezTo>
                <a:lnTo>
                  <a:pt x="54639" y="35663"/>
                </a:lnTo>
                <a:cubicBezTo>
                  <a:pt x="54471" y="32761"/>
                  <a:pt x="54359" y="29859"/>
                  <a:pt x="54248" y="26845"/>
                </a:cubicBezTo>
                <a:cubicBezTo>
                  <a:pt x="53690" y="12055"/>
                  <a:pt x="65745" y="-56"/>
                  <a:pt x="80535" y="-56"/>
                </a:cubicBezTo>
                <a:close/>
                <a:moveTo>
                  <a:pt x="56648" y="62508"/>
                </a:moveTo>
                <a:lnTo>
                  <a:pt x="27403" y="62508"/>
                </a:lnTo>
                <a:cubicBezTo>
                  <a:pt x="30863" y="109779"/>
                  <a:pt x="52574" y="133443"/>
                  <a:pt x="74954" y="146000"/>
                </a:cubicBezTo>
                <a:cubicBezTo>
                  <a:pt x="66917" y="125183"/>
                  <a:pt x="60275" y="98003"/>
                  <a:pt x="56648" y="62508"/>
                </a:cubicBezTo>
                <a:close/>
                <a:moveTo>
                  <a:pt x="212080" y="143321"/>
                </a:moveTo>
                <a:cubicBezTo>
                  <a:pt x="234683" y="130039"/>
                  <a:pt x="255110" y="106431"/>
                  <a:pt x="258570" y="62508"/>
                </a:cubicBezTo>
                <a:lnTo>
                  <a:pt x="229381" y="62508"/>
                </a:lnTo>
                <a:cubicBezTo>
                  <a:pt x="225921" y="96496"/>
                  <a:pt x="219670" y="122895"/>
                  <a:pt x="212080" y="143321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Text 3"/>
          <p:cNvSpPr/>
          <p:nvPr/>
        </p:nvSpPr>
        <p:spPr>
          <a:xfrm>
            <a:off x="852488" y="1383030"/>
            <a:ext cx="31051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Résultats PISA Exceptionnels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81000" y="1802130"/>
            <a:ext cx="436245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 2000 à 2012, la Finlande a trusté les premières places du classement PISA. En 2022, elle reste au-dessus de la moyenne OCDE malgré la crise COVID.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81000" y="2659380"/>
            <a:ext cx="1352550" cy="952500"/>
          </a:xfrm>
          <a:custGeom>
            <a:avLst/>
            <a:gdLst/>
            <a:ahLst/>
            <a:cxnLst/>
            <a:rect l="l" t="t" r="r" b="b"/>
            <a:pathLst>
              <a:path w="1352550" h="952500">
                <a:moveTo>
                  <a:pt x="0" y="0"/>
                </a:moveTo>
                <a:lnTo>
                  <a:pt x="1352550" y="0"/>
                </a:lnTo>
                <a:lnTo>
                  <a:pt x="1352550" y="952500"/>
                </a:lnTo>
                <a:lnTo>
                  <a:pt x="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423863" y="2773680"/>
            <a:ext cx="12668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484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1963" y="3116580"/>
            <a:ext cx="1190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Maths (OCDE: 472)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1847850" y="2659380"/>
            <a:ext cx="1352550" cy="952500"/>
          </a:xfrm>
          <a:custGeom>
            <a:avLst/>
            <a:gdLst/>
            <a:ahLst/>
            <a:cxnLst/>
            <a:rect l="l" t="t" r="r" b="b"/>
            <a:pathLst>
              <a:path w="1352550" h="952500">
                <a:moveTo>
                  <a:pt x="0" y="0"/>
                </a:moveTo>
                <a:lnTo>
                  <a:pt x="1352550" y="0"/>
                </a:lnTo>
                <a:lnTo>
                  <a:pt x="1352550" y="952500"/>
                </a:lnTo>
                <a:lnTo>
                  <a:pt x="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/>
          <p:nvPr/>
        </p:nvSpPr>
        <p:spPr>
          <a:xfrm>
            <a:off x="1890713" y="2773680"/>
            <a:ext cx="12668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490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928813" y="3116580"/>
            <a:ext cx="11906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Lecture (OCDE: 476)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314700" y="2659380"/>
            <a:ext cx="1352550" cy="952500"/>
          </a:xfrm>
          <a:custGeom>
            <a:avLst/>
            <a:gdLst/>
            <a:ahLst/>
            <a:cxnLst/>
            <a:rect l="l" t="t" r="r" b="b"/>
            <a:pathLst>
              <a:path w="1352550" h="952500">
                <a:moveTo>
                  <a:pt x="0" y="0"/>
                </a:moveTo>
                <a:lnTo>
                  <a:pt x="1352550" y="0"/>
                </a:lnTo>
                <a:lnTo>
                  <a:pt x="1352550" y="952500"/>
                </a:lnTo>
                <a:lnTo>
                  <a:pt x="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2"/>
          <p:cNvSpPr/>
          <p:nvPr/>
        </p:nvSpPr>
        <p:spPr>
          <a:xfrm>
            <a:off x="3357563" y="2773680"/>
            <a:ext cx="12668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511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395663" y="3116580"/>
            <a:ext cx="11906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Sciences (OCDE: 485)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00050" y="3764280"/>
            <a:ext cx="38100" cy="1428750"/>
          </a:xfrm>
          <a:custGeom>
            <a:avLst/>
            <a:gdLst/>
            <a:ahLst/>
            <a:cxnLst/>
            <a:rect l="l" t="t" r="r" b="b"/>
            <a:pathLst>
              <a:path w="38100" h="1428750">
                <a:moveTo>
                  <a:pt x="0" y="0"/>
                </a:moveTo>
                <a:lnTo>
                  <a:pt x="38100" y="0"/>
                </a:lnTo>
                <a:lnTo>
                  <a:pt x="38100" y="1428750"/>
                </a:lnTo>
                <a:lnTo>
                  <a:pt x="0" y="1428750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Shape 15"/>
          <p:cNvSpPr/>
          <p:nvPr/>
        </p:nvSpPr>
        <p:spPr>
          <a:xfrm>
            <a:off x="591741" y="3764280"/>
            <a:ext cx="321469" cy="285750"/>
          </a:xfrm>
          <a:custGeom>
            <a:avLst/>
            <a:gdLst/>
            <a:ahLst/>
            <a:cxnLst/>
            <a:rect l="l" t="t" r="r" b="b"/>
            <a:pathLst>
              <a:path w="321469" h="285750">
                <a:moveTo>
                  <a:pt x="172734" y="-10548"/>
                </a:moveTo>
                <a:cubicBezTo>
                  <a:pt x="170445" y="-15013"/>
                  <a:pt x="165813" y="-17859"/>
                  <a:pt x="160790" y="-17859"/>
                </a:cubicBezTo>
                <a:cubicBezTo>
                  <a:pt x="155767" y="-17859"/>
                  <a:pt x="151135" y="-15013"/>
                  <a:pt x="148847" y="-10548"/>
                </a:cubicBezTo>
                <a:lnTo>
                  <a:pt x="107770" y="69931"/>
                </a:lnTo>
                <a:lnTo>
                  <a:pt x="18529" y="84106"/>
                </a:lnTo>
                <a:cubicBezTo>
                  <a:pt x="13562" y="84888"/>
                  <a:pt x="9432" y="88404"/>
                  <a:pt x="7869" y="93204"/>
                </a:cubicBezTo>
                <a:cubicBezTo>
                  <a:pt x="6307" y="98003"/>
                  <a:pt x="7590" y="103250"/>
                  <a:pt x="11106" y="106821"/>
                </a:cubicBezTo>
                <a:lnTo>
                  <a:pt x="74954" y="170724"/>
                </a:lnTo>
                <a:lnTo>
                  <a:pt x="60889" y="259966"/>
                </a:lnTo>
                <a:cubicBezTo>
                  <a:pt x="60108" y="264933"/>
                  <a:pt x="62173" y="269956"/>
                  <a:pt x="66247" y="272914"/>
                </a:cubicBezTo>
                <a:cubicBezTo>
                  <a:pt x="70321" y="275872"/>
                  <a:pt x="75679" y="276318"/>
                  <a:pt x="80200" y="274030"/>
                </a:cubicBezTo>
                <a:lnTo>
                  <a:pt x="160790" y="233065"/>
                </a:lnTo>
                <a:lnTo>
                  <a:pt x="241325" y="274030"/>
                </a:lnTo>
                <a:cubicBezTo>
                  <a:pt x="245790" y="276318"/>
                  <a:pt x="251203" y="275872"/>
                  <a:pt x="255277" y="272914"/>
                </a:cubicBezTo>
                <a:cubicBezTo>
                  <a:pt x="259352" y="269956"/>
                  <a:pt x="261417" y="264988"/>
                  <a:pt x="260635" y="259966"/>
                </a:cubicBezTo>
                <a:lnTo>
                  <a:pt x="246515" y="170724"/>
                </a:lnTo>
                <a:lnTo>
                  <a:pt x="310362" y="106821"/>
                </a:lnTo>
                <a:cubicBezTo>
                  <a:pt x="313934" y="103250"/>
                  <a:pt x="315162" y="98003"/>
                  <a:pt x="313599" y="93204"/>
                </a:cubicBezTo>
                <a:cubicBezTo>
                  <a:pt x="312037" y="88404"/>
                  <a:pt x="307963" y="84888"/>
                  <a:pt x="302940" y="84106"/>
                </a:cubicBezTo>
                <a:lnTo>
                  <a:pt x="213754" y="69931"/>
                </a:lnTo>
                <a:lnTo>
                  <a:pt x="172734" y="-10548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6"/>
          <p:cNvSpPr/>
          <p:nvPr/>
        </p:nvSpPr>
        <p:spPr>
          <a:xfrm>
            <a:off x="1042988" y="3785235"/>
            <a:ext cx="2476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 Paradoxe Finlandais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1500" y="4204335"/>
            <a:ext cx="417195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Ils réussissent </a:t>
            </a:r>
            <a:r>
              <a:rPr lang="en-US" sz="12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sans faire ce que font la plupart des pays</a:t>
            </a: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pour réussir. Moins d'heures de cours, pas de devoirs, pas de notes avant la 5ème, aucun examen national avant 16 ans, et surtout, </a:t>
            </a:r>
            <a:r>
              <a:rPr lang="en-US" sz="12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pas d'inspection externe ni de pression constante</a:t>
            </a: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895850" y="1362075"/>
            <a:ext cx="6915150" cy="5114925"/>
          </a:xfrm>
          <a:custGeom>
            <a:avLst/>
            <a:gdLst/>
            <a:ahLst/>
            <a:cxnLst/>
            <a:rect l="l" t="t" r="r" b="b"/>
            <a:pathLst>
              <a:path w="6915150" h="5114925">
                <a:moveTo>
                  <a:pt x="0" y="0"/>
                </a:moveTo>
                <a:lnTo>
                  <a:pt x="6915150" y="0"/>
                </a:lnTo>
                <a:lnTo>
                  <a:pt x="6915150" y="5114925"/>
                </a:lnTo>
                <a:lnTo>
                  <a:pt x="0" y="5114925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Shape 19"/>
          <p:cNvSpPr/>
          <p:nvPr/>
        </p:nvSpPr>
        <p:spPr>
          <a:xfrm>
            <a:off x="5124450" y="2371248"/>
            <a:ext cx="428625" cy="342900"/>
          </a:xfrm>
          <a:custGeom>
            <a:avLst/>
            <a:gdLst/>
            <a:ahLst/>
            <a:cxnLst/>
            <a:rect l="l" t="t" r="r" b="b"/>
            <a:pathLst>
              <a:path w="428625" h="342900">
                <a:moveTo>
                  <a:pt x="257175" y="21431"/>
                </a:moveTo>
                <a:lnTo>
                  <a:pt x="342900" y="21431"/>
                </a:lnTo>
                <a:cubicBezTo>
                  <a:pt x="354754" y="21431"/>
                  <a:pt x="364331" y="31008"/>
                  <a:pt x="364331" y="42863"/>
                </a:cubicBezTo>
                <a:cubicBezTo>
                  <a:pt x="364331" y="54717"/>
                  <a:pt x="354754" y="64294"/>
                  <a:pt x="342900" y="64294"/>
                </a:cubicBezTo>
                <a:lnTo>
                  <a:pt x="266819" y="64294"/>
                </a:lnTo>
                <a:cubicBezTo>
                  <a:pt x="263336" y="81573"/>
                  <a:pt x="251482" y="95838"/>
                  <a:pt x="235744" y="102669"/>
                </a:cubicBezTo>
                <a:lnTo>
                  <a:pt x="235744" y="300038"/>
                </a:lnTo>
                <a:lnTo>
                  <a:pt x="342900" y="300038"/>
                </a:lnTo>
                <a:cubicBezTo>
                  <a:pt x="354754" y="300038"/>
                  <a:pt x="364331" y="309615"/>
                  <a:pt x="364331" y="321469"/>
                </a:cubicBezTo>
                <a:cubicBezTo>
                  <a:pt x="364331" y="333323"/>
                  <a:pt x="354754" y="342900"/>
                  <a:pt x="342900" y="342900"/>
                </a:cubicBezTo>
                <a:lnTo>
                  <a:pt x="85725" y="342900"/>
                </a:lnTo>
                <a:cubicBezTo>
                  <a:pt x="73871" y="342900"/>
                  <a:pt x="64294" y="333323"/>
                  <a:pt x="64294" y="321469"/>
                </a:cubicBezTo>
                <a:cubicBezTo>
                  <a:pt x="64294" y="309615"/>
                  <a:pt x="73871" y="300038"/>
                  <a:pt x="85725" y="300038"/>
                </a:cubicBezTo>
                <a:lnTo>
                  <a:pt x="192881" y="300038"/>
                </a:lnTo>
                <a:lnTo>
                  <a:pt x="192881" y="102669"/>
                </a:lnTo>
                <a:cubicBezTo>
                  <a:pt x="177143" y="95771"/>
                  <a:pt x="165289" y="81506"/>
                  <a:pt x="161806" y="64294"/>
                </a:cubicBezTo>
                <a:lnTo>
                  <a:pt x="85725" y="64294"/>
                </a:lnTo>
                <a:cubicBezTo>
                  <a:pt x="73871" y="64294"/>
                  <a:pt x="64294" y="54717"/>
                  <a:pt x="64294" y="42863"/>
                </a:cubicBezTo>
                <a:cubicBezTo>
                  <a:pt x="64294" y="31008"/>
                  <a:pt x="73871" y="21431"/>
                  <a:pt x="85725" y="21431"/>
                </a:cubicBezTo>
                <a:lnTo>
                  <a:pt x="171450" y="21431"/>
                </a:lnTo>
                <a:cubicBezTo>
                  <a:pt x="181228" y="8439"/>
                  <a:pt x="196766" y="0"/>
                  <a:pt x="214313" y="0"/>
                </a:cubicBezTo>
                <a:cubicBezTo>
                  <a:pt x="231859" y="0"/>
                  <a:pt x="247397" y="8439"/>
                  <a:pt x="257175" y="21431"/>
                </a:cubicBezTo>
                <a:close/>
                <a:moveTo>
                  <a:pt x="294412" y="214313"/>
                </a:moveTo>
                <a:lnTo>
                  <a:pt x="391388" y="214313"/>
                </a:lnTo>
                <a:lnTo>
                  <a:pt x="342900" y="131132"/>
                </a:lnTo>
                <a:lnTo>
                  <a:pt x="294412" y="214313"/>
                </a:lnTo>
                <a:close/>
                <a:moveTo>
                  <a:pt x="342900" y="278606"/>
                </a:moveTo>
                <a:cubicBezTo>
                  <a:pt x="300774" y="278606"/>
                  <a:pt x="265748" y="255836"/>
                  <a:pt x="258514" y="225765"/>
                </a:cubicBezTo>
                <a:cubicBezTo>
                  <a:pt x="256773" y="218398"/>
                  <a:pt x="259184" y="210830"/>
                  <a:pt x="263002" y="204267"/>
                </a:cubicBezTo>
                <a:lnTo>
                  <a:pt x="326760" y="94967"/>
                </a:lnTo>
                <a:cubicBezTo>
                  <a:pt x="330108" y="89208"/>
                  <a:pt x="336270" y="85725"/>
                  <a:pt x="342900" y="85725"/>
                </a:cubicBezTo>
                <a:cubicBezTo>
                  <a:pt x="349530" y="85725"/>
                  <a:pt x="355692" y="89275"/>
                  <a:pt x="359040" y="94967"/>
                </a:cubicBezTo>
                <a:lnTo>
                  <a:pt x="422798" y="204267"/>
                </a:lnTo>
                <a:cubicBezTo>
                  <a:pt x="426616" y="210830"/>
                  <a:pt x="429027" y="218398"/>
                  <a:pt x="427286" y="225765"/>
                </a:cubicBezTo>
                <a:cubicBezTo>
                  <a:pt x="420053" y="255769"/>
                  <a:pt x="385026" y="278606"/>
                  <a:pt x="342900" y="278606"/>
                </a:cubicBezTo>
                <a:close/>
                <a:moveTo>
                  <a:pt x="84921" y="131132"/>
                </a:moveTo>
                <a:lnTo>
                  <a:pt x="36433" y="214313"/>
                </a:lnTo>
                <a:lnTo>
                  <a:pt x="133477" y="214313"/>
                </a:lnTo>
                <a:lnTo>
                  <a:pt x="84921" y="131132"/>
                </a:lnTo>
                <a:close/>
                <a:moveTo>
                  <a:pt x="603" y="225765"/>
                </a:moveTo>
                <a:cubicBezTo>
                  <a:pt x="-1139" y="218398"/>
                  <a:pt x="1272" y="210830"/>
                  <a:pt x="5090" y="204267"/>
                </a:cubicBezTo>
                <a:lnTo>
                  <a:pt x="68848" y="94967"/>
                </a:lnTo>
                <a:cubicBezTo>
                  <a:pt x="72197" y="89208"/>
                  <a:pt x="78358" y="85725"/>
                  <a:pt x="84988" y="85725"/>
                </a:cubicBezTo>
                <a:cubicBezTo>
                  <a:pt x="91619" y="85725"/>
                  <a:pt x="97780" y="89275"/>
                  <a:pt x="101129" y="94967"/>
                </a:cubicBezTo>
                <a:lnTo>
                  <a:pt x="164887" y="204267"/>
                </a:lnTo>
                <a:cubicBezTo>
                  <a:pt x="168704" y="210830"/>
                  <a:pt x="171115" y="218398"/>
                  <a:pt x="169374" y="225765"/>
                </a:cubicBezTo>
                <a:cubicBezTo>
                  <a:pt x="162141" y="255769"/>
                  <a:pt x="127114" y="278606"/>
                  <a:pt x="84988" y="278606"/>
                </a:cubicBezTo>
                <a:cubicBezTo>
                  <a:pt x="42862" y="278606"/>
                  <a:pt x="7836" y="255836"/>
                  <a:pt x="603" y="225765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Text 20"/>
          <p:cNvSpPr/>
          <p:nvPr/>
        </p:nvSpPr>
        <p:spPr>
          <a:xfrm>
            <a:off x="5705475" y="2371248"/>
            <a:ext cx="29241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Équité Exceptionnelle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124450" y="2904648"/>
            <a:ext cx="655320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 Finlande a </a:t>
            </a:r>
            <a:r>
              <a:rPr lang="en-US" sz="1500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les écarts de performance les plus faibles d'Europe</a:t>
            </a:r>
            <a:r>
              <a:rPr lang="en-US" sz="1500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selon l'origine sociale.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124450" y="3714273"/>
            <a:ext cx="6543675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L'école finlandaise est l'une des plus équitables au monde : </a:t>
            </a:r>
            <a:r>
              <a:rPr lang="en-US" sz="1350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 quartier où tu habites ne détermine pas ton avenir</a:t>
            </a:r>
            <a:r>
              <a:rPr lang="en-US" sz="1350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124450" y="4507706"/>
            <a:ext cx="6457950" cy="15240"/>
          </a:xfrm>
          <a:custGeom>
            <a:avLst/>
            <a:gdLst/>
            <a:ahLst/>
            <a:cxnLst/>
            <a:rect l="l" t="t" r="r" b="b"/>
            <a:pathLst>
              <a:path w="6457950" h="15240">
                <a:moveTo>
                  <a:pt x="0" y="0"/>
                </a:moveTo>
                <a:lnTo>
                  <a:pt x="6457950" y="0"/>
                </a:lnTo>
                <a:lnTo>
                  <a:pt x="6457950" y="15240"/>
                </a:lnTo>
                <a:lnTo>
                  <a:pt x="0" y="15240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Text 24"/>
          <p:cNvSpPr/>
          <p:nvPr/>
        </p:nvSpPr>
        <p:spPr>
          <a:xfrm>
            <a:off x="5124450" y="4667727"/>
            <a:ext cx="6543675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« La clé, c'est que le système finlandais est fondé sur trois principes : l'égalité des chances, la confiance, et le bien-être. Ce n'est pas magique. C'est une philosophie cohérente, appliquée avec constance. »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210" dirty="0">
                <a:solidFill>
                  <a:srgbClr val="6D8B7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02 • Fondamentaux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3955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300" b="1" dirty="0">
                <a:solidFill>
                  <a:srgbClr val="4A6C8C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Les Trois Piliers du Système Finlandais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323975"/>
            <a:ext cx="3686175" cy="990600"/>
          </a:xfrm>
          <a:custGeom>
            <a:avLst/>
            <a:gdLst/>
            <a:ahLst/>
            <a:cxnLst/>
            <a:rect l="l" t="t" r="r" b="b"/>
            <a:pathLst>
              <a:path w="3686175" h="990600">
                <a:moveTo>
                  <a:pt x="0" y="0"/>
                </a:moveTo>
                <a:lnTo>
                  <a:pt x="3686175" y="0"/>
                </a:lnTo>
                <a:lnTo>
                  <a:pt x="3686175" y="990600"/>
                </a:lnTo>
                <a:lnTo>
                  <a:pt x="0" y="9906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571500" y="1514475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F8F6F2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/>
          <p:nvPr/>
        </p:nvSpPr>
        <p:spPr>
          <a:xfrm>
            <a:off x="500063" y="1514475"/>
            <a:ext cx="7524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33500" y="1552575"/>
            <a:ext cx="9239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8F6F2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Égalité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33500" y="1857375"/>
            <a:ext cx="8858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des chances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81000" y="2314575"/>
            <a:ext cx="3686175" cy="3390900"/>
          </a:xfrm>
          <a:custGeom>
            <a:avLst/>
            <a:gdLst/>
            <a:ahLst/>
            <a:cxnLst/>
            <a:rect l="l" t="t" r="r" b="b"/>
            <a:pathLst>
              <a:path w="3686175" h="3390900">
                <a:moveTo>
                  <a:pt x="0" y="0"/>
                </a:moveTo>
                <a:lnTo>
                  <a:pt x="3686175" y="0"/>
                </a:lnTo>
                <a:lnTo>
                  <a:pt x="3686175" y="3390900"/>
                </a:lnTo>
                <a:lnTo>
                  <a:pt x="0" y="33909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571500" y="2505075"/>
            <a:ext cx="3381375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Enseignement gratuit de la maternelle à l'université.</a:t>
            </a: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Pas seulement les cours : manuels, fournitures, repas chauds, transport. </a:t>
            </a:r>
            <a:r>
              <a:rPr lang="en-US" sz="12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Tout est gratuit.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71500" y="3609975"/>
            <a:ext cx="33813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 enfant peut aller à l'école </a:t>
            </a:r>
            <a:r>
              <a:rPr lang="en-US" sz="12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sans qu'un centime ne sorte de la poche des parents</a:t>
            </a: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71500" y="4219575"/>
            <a:ext cx="3305175" cy="685800"/>
          </a:xfrm>
          <a:custGeom>
            <a:avLst/>
            <a:gdLst/>
            <a:ahLst/>
            <a:cxnLst/>
            <a:rect l="l" t="t" r="r" b="b"/>
            <a:pathLst>
              <a:path w="3305175" h="685800">
                <a:moveTo>
                  <a:pt x="0" y="0"/>
                </a:moveTo>
                <a:lnTo>
                  <a:pt x="3305175" y="0"/>
                </a:lnTo>
                <a:lnTo>
                  <a:pt x="3305175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685800" y="4333875"/>
            <a:ext cx="31527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6C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Il n'y a pas d'écoles privées d'élite. La meilleure école est l'école du quartier.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71500" y="5019675"/>
            <a:ext cx="33813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Résultat : </a:t>
            </a:r>
            <a:r>
              <a:rPr lang="en-US" sz="1200" b="1" dirty="0">
                <a:solidFill>
                  <a:srgbClr val="D87C4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les écarts de performance sont les plus faibles au monde</a:t>
            </a: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254500" y="1323975"/>
            <a:ext cx="3686175" cy="990600"/>
          </a:xfrm>
          <a:custGeom>
            <a:avLst/>
            <a:gdLst/>
            <a:ahLst/>
            <a:cxnLst/>
            <a:rect l="l" t="t" r="r" b="b"/>
            <a:pathLst>
              <a:path w="3686175" h="990600">
                <a:moveTo>
                  <a:pt x="0" y="0"/>
                </a:moveTo>
                <a:lnTo>
                  <a:pt x="3686175" y="0"/>
                </a:lnTo>
                <a:lnTo>
                  <a:pt x="3686175" y="990600"/>
                </a:lnTo>
                <a:lnTo>
                  <a:pt x="0" y="990600"/>
                </a:lnTo>
                <a:lnTo>
                  <a:pt x="0" y="0"/>
                </a:ln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Shape 14"/>
          <p:cNvSpPr/>
          <p:nvPr/>
        </p:nvSpPr>
        <p:spPr>
          <a:xfrm>
            <a:off x="4445000" y="1514475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F8F6F2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Text 15"/>
          <p:cNvSpPr/>
          <p:nvPr/>
        </p:nvSpPr>
        <p:spPr>
          <a:xfrm>
            <a:off x="4373563" y="1514475"/>
            <a:ext cx="7524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02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207000" y="1552575"/>
            <a:ext cx="12287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8F6F2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Confiance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207000" y="1857375"/>
            <a:ext cx="11906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totale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254500" y="2314575"/>
            <a:ext cx="3686175" cy="3390900"/>
          </a:xfrm>
          <a:custGeom>
            <a:avLst/>
            <a:gdLst/>
            <a:ahLst/>
            <a:cxnLst/>
            <a:rect l="l" t="t" r="r" b="b"/>
            <a:pathLst>
              <a:path w="3686175" h="3390900">
                <a:moveTo>
                  <a:pt x="0" y="0"/>
                </a:moveTo>
                <a:lnTo>
                  <a:pt x="3686175" y="0"/>
                </a:lnTo>
                <a:lnTo>
                  <a:pt x="3686175" y="3390900"/>
                </a:lnTo>
                <a:lnTo>
                  <a:pt x="0" y="33909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Text 19"/>
          <p:cNvSpPr/>
          <p:nvPr/>
        </p:nvSpPr>
        <p:spPr>
          <a:xfrm>
            <a:off x="4445000" y="2505075"/>
            <a:ext cx="3381375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Les enseignants finlandais sont </a:t>
            </a:r>
            <a:r>
              <a:rPr lang="en-US" sz="12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formés au niveau Master</a:t>
            </a: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 Sélection rigoureuse : </a:t>
            </a:r>
            <a:r>
              <a:rPr lang="en-US" sz="12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10% de réussite</a:t>
            </a: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seulement.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445000" y="3362325"/>
            <a:ext cx="33813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Une fois embauchés, </a:t>
            </a:r>
            <a:r>
              <a:rPr lang="en-US" sz="12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on leur fait confiance. Totalement.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4473575" y="401002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Text 22"/>
          <p:cNvSpPr/>
          <p:nvPr/>
        </p:nvSpPr>
        <p:spPr>
          <a:xfrm>
            <a:off x="4711700" y="3971925"/>
            <a:ext cx="2038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Ils choisissent leurs méthodes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4473575" y="431482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Text 24"/>
          <p:cNvSpPr/>
          <p:nvPr/>
        </p:nvSpPr>
        <p:spPr>
          <a:xfrm>
            <a:off x="4711700" y="4276725"/>
            <a:ext cx="1809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Ils adaptent le programme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4473575" y="461962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8" name="Text 26"/>
          <p:cNvSpPr/>
          <p:nvPr/>
        </p:nvSpPr>
        <p:spPr>
          <a:xfrm>
            <a:off x="4711700" y="4581525"/>
            <a:ext cx="152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Ils créent leurs projets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4445000" y="4924425"/>
            <a:ext cx="33813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Pas d'inspection externe.</a:t>
            </a: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Les écoles s'auto-évaluent.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128000" y="1323975"/>
            <a:ext cx="3686175" cy="990600"/>
          </a:xfrm>
          <a:custGeom>
            <a:avLst/>
            <a:gdLst/>
            <a:ahLst/>
            <a:cxnLst/>
            <a:rect l="l" t="t" r="r" b="b"/>
            <a:pathLst>
              <a:path w="3686175" h="990600">
                <a:moveTo>
                  <a:pt x="0" y="0"/>
                </a:moveTo>
                <a:lnTo>
                  <a:pt x="3686175" y="0"/>
                </a:lnTo>
                <a:lnTo>
                  <a:pt x="3686175" y="990600"/>
                </a:lnTo>
                <a:lnTo>
                  <a:pt x="0" y="990600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1" name="Shape 29"/>
          <p:cNvSpPr/>
          <p:nvPr/>
        </p:nvSpPr>
        <p:spPr>
          <a:xfrm>
            <a:off x="8318500" y="1514475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F8F6F2">
              <a:alpha val="2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Text 30"/>
          <p:cNvSpPr/>
          <p:nvPr/>
        </p:nvSpPr>
        <p:spPr>
          <a:xfrm>
            <a:off x="8247062" y="1514475"/>
            <a:ext cx="7524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03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9080500" y="1552575"/>
            <a:ext cx="1143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8F6F2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Bien-être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9080500" y="1857375"/>
            <a:ext cx="1104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des enfants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8128000" y="2314575"/>
            <a:ext cx="3686175" cy="3390900"/>
          </a:xfrm>
          <a:custGeom>
            <a:avLst/>
            <a:gdLst/>
            <a:ahLst/>
            <a:cxnLst/>
            <a:rect l="l" t="t" r="r" b="b"/>
            <a:pathLst>
              <a:path w="3686175" h="3390900">
                <a:moveTo>
                  <a:pt x="0" y="0"/>
                </a:moveTo>
                <a:lnTo>
                  <a:pt x="3686175" y="0"/>
                </a:lnTo>
                <a:lnTo>
                  <a:pt x="3686175" y="3390900"/>
                </a:lnTo>
                <a:lnTo>
                  <a:pt x="0" y="33909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6" name="Text 34"/>
          <p:cNvSpPr/>
          <p:nvPr/>
        </p:nvSpPr>
        <p:spPr>
          <a:xfrm>
            <a:off x="8318500" y="2545080"/>
            <a:ext cx="1867059" cy="167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L'enfant avant le contenu.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8356600" y="2905125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16401" y="21848"/>
                </a:moveTo>
                <a:cubicBezTo>
                  <a:pt x="12680" y="18127"/>
                  <a:pt x="6638" y="18127"/>
                  <a:pt x="2917" y="21848"/>
                </a:cubicBezTo>
                <a:cubicBezTo>
                  <a:pt x="-804" y="25569"/>
                  <a:pt x="-804" y="31611"/>
                  <a:pt x="2917" y="35332"/>
                </a:cubicBezTo>
                <a:lnTo>
                  <a:pt x="43815" y="76200"/>
                </a:lnTo>
                <a:lnTo>
                  <a:pt x="2947" y="117098"/>
                </a:lnTo>
                <a:cubicBezTo>
                  <a:pt x="-774" y="120819"/>
                  <a:pt x="-774" y="126861"/>
                  <a:pt x="2947" y="130582"/>
                </a:cubicBezTo>
                <a:cubicBezTo>
                  <a:pt x="6668" y="134303"/>
                  <a:pt x="12710" y="134303"/>
                  <a:pt x="16431" y="130582"/>
                </a:cubicBezTo>
                <a:lnTo>
                  <a:pt x="57299" y="89684"/>
                </a:lnTo>
                <a:lnTo>
                  <a:pt x="98197" y="130552"/>
                </a:lnTo>
                <a:cubicBezTo>
                  <a:pt x="101918" y="134273"/>
                  <a:pt x="107960" y="134273"/>
                  <a:pt x="111681" y="130552"/>
                </a:cubicBezTo>
                <a:cubicBezTo>
                  <a:pt x="115401" y="126831"/>
                  <a:pt x="115401" y="120789"/>
                  <a:pt x="111681" y="117068"/>
                </a:cubicBezTo>
                <a:lnTo>
                  <a:pt x="70783" y="76200"/>
                </a:lnTo>
                <a:lnTo>
                  <a:pt x="111651" y="35302"/>
                </a:lnTo>
                <a:cubicBezTo>
                  <a:pt x="115372" y="31581"/>
                  <a:pt x="115372" y="25539"/>
                  <a:pt x="111651" y="21818"/>
                </a:cubicBezTo>
                <a:cubicBezTo>
                  <a:pt x="107930" y="18098"/>
                  <a:pt x="101888" y="18098"/>
                  <a:pt x="98167" y="21818"/>
                </a:cubicBezTo>
                <a:lnTo>
                  <a:pt x="57299" y="62716"/>
                </a:lnTo>
                <a:lnTo>
                  <a:pt x="16401" y="21848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Text 36"/>
          <p:cNvSpPr/>
          <p:nvPr/>
        </p:nvSpPr>
        <p:spPr>
          <a:xfrm>
            <a:off x="8585200" y="2867025"/>
            <a:ext cx="18573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Pas de notes avant la 5ème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8356600" y="3209925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16401" y="21848"/>
                </a:moveTo>
                <a:cubicBezTo>
                  <a:pt x="12680" y="18127"/>
                  <a:pt x="6638" y="18127"/>
                  <a:pt x="2917" y="21848"/>
                </a:cubicBezTo>
                <a:cubicBezTo>
                  <a:pt x="-804" y="25569"/>
                  <a:pt x="-804" y="31611"/>
                  <a:pt x="2917" y="35332"/>
                </a:cubicBezTo>
                <a:lnTo>
                  <a:pt x="43815" y="76200"/>
                </a:lnTo>
                <a:lnTo>
                  <a:pt x="2947" y="117098"/>
                </a:lnTo>
                <a:cubicBezTo>
                  <a:pt x="-774" y="120819"/>
                  <a:pt x="-774" y="126861"/>
                  <a:pt x="2947" y="130582"/>
                </a:cubicBezTo>
                <a:cubicBezTo>
                  <a:pt x="6668" y="134303"/>
                  <a:pt x="12710" y="134303"/>
                  <a:pt x="16431" y="130582"/>
                </a:cubicBezTo>
                <a:lnTo>
                  <a:pt x="57299" y="89684"/>
                </a:lnTo>
                <a:lnTo>
                  <a:pt x="98197" y="130552"/>
                </a:lnTo>
                <a:cubicBezTo>
                  <a:pt x="101918" y="134273"/>
                  <a:pt x="107960" y="134273"/>
                  <a:pt x="111681" y="130552"/>
                </a:cubicBezTo>
                <a:cubicBezTo>
                  <a:pt x="115401" y="126831"/>
                  <a:pt x="115401" y="120789"/>
                  <a:pt x="111681" y="117068"/>
                </a:cubicBezTo>
                <a:lnTo>
                  <a:pt x="70783" y="76200"/>
                </a:lnTo>
                <a:lnTo>
                  <a:pt x="111651" y="35302"/>
                </a:lnTo>
                <a:cubicBezTo>
                  <a:pt x="115372" y="31581"/>
                  <a:pt x="115372" y="25539"/>
                  <a:pt x="111651" y="21818"/>
                </a:cubicBezTo>
                <a:cubicBezTo>
                  <a:pt x="107930" y="18098"/>
                  <a:pt x="101888" y="18098"/>
                  <a:pt x="98167" y="21818"/>
                </a:cubicBezTo>
                <a:lnTo>
                  <a:pt x="57299" y="62716"/>
                </a:lnTo>
                <a:lnTo>
                  <a:pt x="16401" y="21848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0" name="Text 38"/>
          <p:cNvSpPr/>
          <p:nvPr/>
        </p:nvSpPr>
        <p:spPr>
          <a:xfrm>
            <a:off x="8585200" y="3171825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Très peu de devoirs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8347075" y="351472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2" name="Text 40"/>
          <p:cNvSpPr/>
          <p:nvPr/>
        </p:nvSpPr>
        <p:spPr>
          <a:xfrm>
            <a:off x="8585200" y="3476625"/>
            <a:ext cx="1485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Journées plus courtes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8347075" y="381952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4" name="Text 42"/>
          <p:cNvSpPr/>
          <p:nvPr/>
        </p:nvSpPr>
        <p:spPr>
          <a:xfrm>
            <a:off x="8585200" y="3781425"/>
            <a:ext cx="1619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Temps de jeu quotidien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8318500" y="4124325"/>
            <a:ext cx="33813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L'éducation artistique est </a:t>
            </a:r>
            <a:r>
              <a:rPr lang="en-US" sz="12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essentielle</a:t>
            </a: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pas optionnelle.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8318500" y="4733925"/>
            <a:ext cx="33813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Résultat : </a:t>
            </a:r>
            <a:r>
              <a:rPr lang="en-US" sz="1200" b="1" dirty="0">
                <a:solidFill>
                  <a:srgbClr val="D87C4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les élèves finlandais sont parmi les moins stressés du monde</a:t>
            </a: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400050" y="5857875"/>
            <a:ext cx="11410950" cy="723900"/>
          </a:xfrm>
          <a:custGeom>
            <a:avLst/>
            <a:gdLst/>
            <a:ahLst/>
            <a:cxnLst/>
            <a:rect l="l" t="t" r="r" b="b"/>
            <a:pathLst>
              <a:path w="11410950" h="723900">
                <a:moveTo>
                  <a:pt x="0" y="0"/>
                </a:moveTo>
                <a:lnTo>
                  <a:pt x="11410950" y="0"/>
                </a:lnTo>
                <a:lnTo>
                  <a:pt x="11410950" y="723900"/>
                </a:lnTo>
                <a:lnTo>
                  <a:pt x="0" y="7239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8" name="Shape 46"/>
          <p:cNvSpPr/>
          <p:nvPr/>
        </p:nvSpPr>
        <p:spPr>
          <a:xfrm>
            <a:off x="400050" y="5857875"/>
            <a:ext cx="38100" cy="723900"/>
          </a:xfrm>
          <a:custGeom>
            <a:avLst/>
            <a:gdLst/>
            <a:ahLst/>
            <a:cxnLst/>
            <a:rect l="l" t="t" r="r" b="b"/>
            <a:pathLst>
              <a:path w="38100" h="723900">
                <a:moveTo>
                  <a:pt x="0" y="0"/>
                </a:moveTo>
                <a:lnTo>
                  <a:pt x="38100" y="0"/>
                </a:lnTo>
                <a:lnTo>
                  <a:pt x="38100" y="723900"/>
                </a:lnTo>
                <a:lnTo>
                  <a:pt x="0" y="7239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9" name="Text 47"/>
          <p:cNvSpPr/>
          <p:nvPr/>
        </p:nvSpPr>
        <p:spPr>
          <a:xfrm>
            <a:off x="533400" y="5972175"/>
            <a:ext cx="112395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Ces trois piliers créent un écosystème où l'innovation peut émerger.</a:t>
            </a: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Quand on supprime la peur de l'échec, la compétition et le contrôle, il reste la curiosité, la créativité et la collaboration.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6677" y="366677"/>
            <a:ext cx="11522815" cy="183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1" b="1" kern="0" spc="202" dirty="0">
                <a:solidFill>
                  <a:srgbClr val="6D8B7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03 • Évaluation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66677" y="623350"/>
            <a:ext cx="11660319" cy="504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176" b="1" dirty="0">
                <a:solidFill>
                  <a:srgbClr val="4A6C8C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Une Philosophie Sans Évaluation Standardisée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5011" y="1274202"/>
            <a:ext cx="4565125" cy="1741714"/>
          </a:xfrm>
          <a:custGeom>
            <a:avLst/>
            <a:gdLst/>
            <a:ahLst/>
            <a:cxnLst/>
            <a:rect l="l" t="t" r="r" b="b"/>
            <a:pathLst>
              <a:path w="4565125" h="1741714">
                <a:moveTo>
                  <a:pt x="0" y="0"/>
                </a:moveTo>
                <a:lnTo>
                  <a:pt x="4565125" y="0"/>
                </a:lnTo>
                <a:lnTo>
                  <a:pt x="4565125" y="1741714"/>
                </a:lnTo>
                <a:lnTo>
                  <a:pt x="0" y="174171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385011" y="1274202"/>
            <a:ext cx="36668" cy="1741714"/>
          </a:xfrm>
          <a:custGeom>
            <a:avLst/>
            <a:gdLst/>
            <a:ahLst/>
            <a:cxnLst/>
            <a:rect l="l" t="t" r="r" b="b"/>
            <a:pathLst>
              <a:path w="36668" h="1741714">
                <a:moveTo>
                  <a:pt x="0" y="0"/>
                </a:moveTo>
                <a:lnTo>
                  <a:pt x="36668" y="0"/>
                </a:lnTo>
                <a:lnTo>
                  <a:pt x="36668" y="1741714"/>
                </a:lnTo>
                <a:lnTo>
                  <a:pt x="0" y="1741714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627934" y="1549209"/>
            <a:ext cx="330009" cy="330009"/>
          </a:xfrm>
          <a:custGeom>
            <a:avLst/>
            <a:gdLst/>
            <a:ahLst/>
            <a:cxnLst/>
            <a:rect l="l" t="t" r="r" b="b"/>
            <a:pathLst>
              <a:path w="330009" h="330009">
                <a:moveTo>
                  <a:pt x="236678" y="265876"/>
                </a:moveTo>
                <a:lnTo>
                  <a:pt x="64133" y="93331"/>
                </a:lnTo>
                <a:cubicBezTo>
                  <a:pt x="49695" y="113570"/>
                  <a:pt x="41251" y="138320"/>
                  <a:pt x="41251" y="165005"/>
                </a:cubicBezTo>
                <a:cubicBezTo>
                  <a:pt x="41251" y="233327"/>
                  <a:pt x="96682" y="288758"/>
                  <a:pt x="165005" y="288758"/>
                </a:cubicBezTo>
                <a:cubicBezTo>
                  <a:pt x="191753" y="288758"/>
                  <a:pt x="216504" y="280314"/>
                  <a:pt x="236678" y="265876"/>
                </a:cubicBezTo>
                <a:close/>
                <a:moveTo>
                  <a:pt x="265876" y="236678"/>
                </a:moveTo>
                <a:cubicBezTo>
                  <a:pt x="280314" y="216440"/>
                  <a:pt x="288758" y="191689"/>
                  <a:pt x="288758" y="165005"/>
                </a:cubicBezTo>
                <a:cubicBezTo>
                  <a:pt x="288758" y="96682"/>
                  <a:pt x="233327" y="41251"/>
                  <a:pt x="165005" y="41251"/>
                </a:cubicBezTo>
                <a:cubicBezTo>
                  <a:pt x="138256" y="41251"/>
                  <a:pt x="113505" y="49695"/>
                  <a:pt x="93331" y="64133"/>
                </a:cubicBezTo>
                <a:lnTo>
                  <a:pt x="265876" y="236678"/>
                </a:lnTo>
                <a:close/>
                <a:moveTo>
                  <a:pt x="0" y="165005"/>
                </a:moveTo>
                <a:cubicBezTo>
                  <a:pt x="0" y="73936"/>
                  <a:pt x="73936" y="0"/>
                  <a:pt x="165005" y="0"/>
                </a:cubicBezTo>
                <a:cubicBezTo>
                  <a:pt x="256073" y="0"/>
                  <a:pt x="330009" y="73936"/>
                  <a:pt x="330009" y="165005"/>
                </a:cubicBezTo>
                <a:cubicBezTo>
                  <a:pt x="330009" y="256073"/>
                  <a:pt x="256073" y="330009"/>
                  <a:pt x="165005" y="330009"/>
                </a:cubicBezTo>
                <a:cubicBezTo>
                  <a:pt x="73936" y="330009"/>
                  <a:pt x="0" y="256073"/>
                  <a:pt x="0" y="165005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Text 5"/>
          <p:cNvSpPr/>
          <p:nvPr/>
        </p:nvSpPr>
        <p:spPr>
          <a:xfrm>
            <a:off x="1145865" y="1457540"/>
            <a:ext cx="2823411" cy="2933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32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Pas de notes avant la 5ème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45865" y="1750881"/>
            <a:ext cx="2786743" cy="2200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5" dirty="0">
                <a:solidFill>
                  <a:srgbClr val="3D404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Rien. Pas de 12/20, pas de classement.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86683" y="2117558"/>
            <a:ext cx="4253450" cy="715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55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À la place : </a:t>
            </a:r>
            <a:r>
              <a:rPr lang="en-US" sz="1155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 feedback descriptif</a:t>
            </a:r>
            <a:r>
              <a:rPr lang="en-US" sz="1155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 Au lieu de mettre une note, l'enseignant écrit ou dit : « Ta résolution est claire, tes calculs sont justes. Prochaine étape : explique ton raisonnement. »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85011" y="3162586"/>
            <a:ext cx="4565125" cy="1485041"/>
          </a:xfrm>
          <a:custGeom>
            <a:avLst/>
            <a:gdLst/>
            <a:ahLst/>
            <a:cxnLst/>
            <a:rect l="l" t="t" r="r" b="b"/>
            <a:pathLst>
              <a:path w="4565125" h="1485041">
                <a:moveTo>
                  <a:pt x="0" y="0"/>
                </a:moveTo>
                <a:lnTo>
                  <a:pt x="4565125" y="0"/>
                </a:lnTo>
                <a:lnTo>
                  <a:pt x="4565125" y="1485041"/>
                </a:lnTo>
                <a:lnTo>
                  <a:pt x="0" y="148504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Shape 9"/>
          <p:cNvSpPr/>
          <p:nvPr/>
        </p:nvSpPr>
        <p:spPr>
          <a:xfrm>
            <a:off x="385011" y="3162586"/>
            <a:ext cx="36668" cy="1485041"/>
          </a:xfrm>
          <a:custGeom>
            <a:avLst/>
            <a:gdLst/>
            <a:ahLst/>
            <a:cxnLst/>
            <a:rect l="l" t="t" r="r" b="b"/>
            <a:pathLst>
              <a:path w="36668" h="1485041">
                <a:moveTo>
                  <a:pt x="0" y="0"/>
                </a:moveTo>
                <a:lnTo>
                  <a:pt x="36668" y="0"/>
                </a:lnTo>
                <a:lnTo>
                  <a:pt x="36668" y="1485041"/>
                </a:lnTo>
                <a:lnTo>
                  <a:pt x="0" y="1485041"/>
                </a:lnTo>
                <a:lnTo>
                  <a:pt x="0" y="0"/>
                </a:ln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Shape 10"/>
          <p:cNvSpPr/>
          <p:nvPr/>
        </p:nvSpPr>
        <p:spPr>
          <a:xfrm>
            <a:off x="588974" y="3355092"/>
            <a:ext cx="343759" cy="275008"/>
          </a:xfrm>
          <a:custGeom>
            <a:avLst/>
            <a:gdLst/>
            <a:ahLst/>
            <a:cxnLst/>
            <a:rect l="l" t="t" r="r" b="b"/>
            <a:pathLst>
              <a:path w="343759" h="275008">
                <a:moveTo>
                  <a:pt x="73049" y="68752"/>
                </a:moveTo>
                <a:cubicBezTo>
                  <a:pt x="73049" y="33178"/>
                  <a:pt x="101930" y="4297"/>
                  <a:pt x="137504" y="4297"/>
                </a:cubicBezTo>
                <a:cubicBezTo>
                  <a:pt x="173077" y="4297"/>
                  <a:pt x="201959" y="33178"/>
                  <a:pt x="201959" y="68752"/>
                </a:cubicBezTo>
                <a:cubicBezTo>
                  <a:pt x="201959" y="104326"/>
                  <a:pt x="173077" y="133207"/>
                  <a:pt x="137504" y="133207"/>
                </a:cubicBezTo>
                <a:cubicBezTo>
                  <a:pt x="101930" y="133207"/>
                  <a:pt x="73049" y="104326"/>
                  <a:pt x="73049" y="68752"/>
                </a:cubicBezTo>
                <a:close/>
                <a:moveTo>
                  <a:pt x="25782" y="259055"/>
                </a:moveTo>
                <a:cubicBezTo>
                  <a:pt x="25782" y="206148"/>
                  <a:pt x="68644" y="163286"/>
                  <a:pt x="121551" y="163286"/>
                </a:cubicBezTo>
                <a:lnTo>
                  <a:pt x="153456" y="163286"/>
                </a:lnTo>
                <a:cubicBezTo>
                  <a:pt x="206363" y="163286"/>
                  <a:pt x="249226" y="206148"/>
                  <a:pt x="249226" y="259055"/>
                </a:cubicBezTo>
                <a:cubicBezTo>
                  <a:pt x="249226" y="267864"/>
                  <a:pt x="242082" y="275008"/>
                  <a:pt x="233273" y="275008"/>
                </a:cubicBezTo>
                <a:lnTo>
                  <a:pt x="41735" y="275008"/>
                </a:lnTo>
                <a:cubicBezTo>
                  <a:pt x="32926" y="275008"/>
                  <a:pt x="25782" y="267864"/>
                  <a:pt x="25782" y="259055"/>
                </a:cubicBezTo>
                <a:close/>
                <a:moveTo>
                  <a:pt x="328935" y="71276"/>
                </a:moveTo>
                <a:lnTo>
                  <a:pt x="285965" y="140028"/>
                </a:lnTo>
                <a:cubicBezTo>
                  <a:pt x="283709" y="143627"/>
                  <a:pt x="279842" y="145883"/>
                  <a:pt x="275598" y="146098"/>
                </a:cubicBezTo>
                <a:cubicBezTo>
                  <a:pt x="271355" y="146313"/>
                  <a:pt x="267273" y="144379"/>
                  <a:pt x="264748" y="140941"/>
                </a:cubicBezTo>
                <a:lnTo>
                  <a:pt x="238966" y="106565"/>
                </a:lnTo>
                <a:cubicBezTo>
                  <a:pt x="234670" y="100872"/>
                  <a:pt x="235851" y="92815"/>
                  <a:pt x="241545" y="88518"/>
                </a:cubicBezTo>
                <a:cubicBezTo>
                  <a:pt x="247238" y="84221"/>
                  <a:pt x="255295" y="85403"/>
                  <a:pt x="259592" y="91096"/>
                </a:cubicBezTo>
                <a:lnTo>
                  <a:pt x="274094" y="110433"/>
                </a:lnTo>
                <a:lnTo>
                  <a:pt x="307074" y="57633"/>
                </a:lnTo>
                <a:cubicBezTo>
                  <a:pt x="310834" y="51618"/>
                  <a:pt x="318783" y="49738"/>
                  <a:pt x="324853" y="53551"/>
                </a:cubicBezTo>
                <a:cubicBezTo>
                  <a:pt x="330922" y="57365"/>
                  <a:pt x="332748" y="65261"/>
                  <a:pt x="328935" y="71330"/>
                </a:cubicBez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1040445" y="3345925"/>
            <a:ext cx="1732547" cy="2933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32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Auto-évaluation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86683" y="3749269"/>
            <a:ext cx="4253450" cy="715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55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Les élèves apprennent à </a:t>
            </a:r>
            <a:r>
              <a:rPr lang="en-US" sz="1155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s'auto-évaluer</a:t>
            </a:r>
            <a:r>
              <a:rPr lang="en-US" sz="1155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 Ils utilisent des grilles, des « success criteria », pour savoir ce qu'on attend d'eux. Ils deviennent </a:t>
            </a:r>
            <a:r>
              <a:rPr lang="en-US" sz="1155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acteurs de leur progression</a:t>
            </a:r>
            <a:r>
              <a:rPr lang="en-US" sz="1155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385011" y="4794298"/>
            <a:ext cx="4565125" cy="1485041"/>
          </a:xfrm>
          <a:custGeom>
            <a:avLst/>
            <a:gdLst/>
            <a:ahLst/>
            <a:cxnLst/>
            <a:rect l="l" t="t" r="r" b="b"/>
            <a:pathLst>
              <a:path w="4565125" h="1485041">
                <a:moveTo>
                  <a:pt x="0" y="0"/>
                </a:moveTo>
                <a:lnTo>
                  <a:pt x="4565125" y="0"/>
                </a:lnTo>
                <a:lnTo>
                  <a:pt x="4565125" y="1485041"/>
                </a:lnTo>
                <a:lnTo>
                  <a:pt x="0" y="148504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Shape 14"/>
          <p:cNvSpPr/>
          <p:nvPr/>
        </p:nvSpPr>
        <p:spPr>
          <a:xfrm>
            <a:off x="385011" y="4794298"/>
            <a:ext cx="36668" cy="1485041"/>
          </a:xfrm>
          <a:custGeom>
            <a:avLst/>
            <a:gdLst/>
            <a:ahLst/>
            <a:cxnLst/>
            <a:rect l="l" t="t" r="r" b="b"/>
            <a:pathLst>
              <a:path w="36668" h="1485041">
                <a:moveTo>
                  <a:pt x="0" y="0"/>
                </a:moveTo>
                <a:lnTo>
                  <a:pt x="36668" y="0"/>
                </a:lnTo>
                <a:lnTo>
                  <a:pt x="36668" y="1485041"/>
                </a:lnTo>
                <a:lnTo>
                  <a:pt x="0" y="1485041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Shape 15"/>
          <p:cNvSpPr/>
          <p:nvPr/>
        </p:nvSpPr>
        <p:spPr>
          <a:xfrm>
            <a:off x="588974" y="4986803"/>
            <a:ext cx="343759" cy="275008"/>
          </a:xfrm>
          <a:custGeom>
            <a:avLst/>
            <a:gdLst/>
            <a:ahLst/>
            <a:cxnLst/>
            <a:rect l="l" t="t" r="r" b="b"/>
            <a:pathLst>
              <a:path w="343759" h="275008">
                <a:moveTo>
                  <a:pt x="171880" y="8594"/>
                </a:moveTo>
                <a:cubicBezTo>
                  <a:pt x="202710" y="8594"/>
                  <a:pt x="227741" y="33624"/>
                  <a:pt x="227741" y="64455"/>
                </a:cubicBezTo>
                <a:cubicBezTo>
                  <a:pt x="227741" y="95285"/>
                  <a:pt x="202710" y="120316"/>
                  <a:pt x="171880" y="120316"/>
                </a:cubicBezTo>
                <a:cubicBezTo>
                  <a:pt x="141049" y="120316"/>
                  <a:pt x="116019" y="95285"/>
                  <a:pt x="116019" y="64455"/>
                </a:cubicBezTo>
                <a:cubicBezTo>
                  <a:pt x="116019" y="33624"/>
                  <a:pt x="141049" y="8594"/>
                  <a:pt x="171880" y="8594"/>
                </a:cubicBezTo>
                <a:close/>
                <a:moveTo>
                  <a:pt x="51564" y="47267"/>
                </a:moveTo>
                <a:cubicBezTo>
                  <a:pt x="72908" y="47267"/>
                  <a:pt x="90237" y="64596"/>
                  <a:pt x="90237" y="85940"/>
                </a:cubicBezTo>
                <a:cubicBezTo>
                  <a:pt x="90237" y="107284"/>
                  <a:pt x="72908" y="124613"/>
                  <a:pt x="51564" y="124613"/>
                </a:cubicBezTo>
                <a:cubicBezTo>
                  <a:pt x="30220" y="124613"/>
                  <a:pt x="12891" y="107284"/>
                  <a:pt x="12891" y="85940"/>
                </a:cubicBezTo>
                <a:cubicBezTo>
                  <a:pt x="12891" y="64596"/>
                  <a:pt x="30220" y="47267"/>
                  <a:pt x="51564" y="47267"/>
                </a:cubicBezTo>
                <a:close/>
                <a:moveTo>
                  <a:pt x="0" y="223444"/>
                </a:moveTo>
                <a:cubicBezTo>
                  <a:pt x="0" y="185469"/>
                  <a:pt x="30777" y="154692"/>
                  <a:pt x="68752" y="154692"/>
                </a:cubicBezTo>
                <a:cubicBezTo>
                  <a:pt x="75627" y="154692"/>
                  <a:pt x="82287" y="155712"/>
                  <a:pt x="88572" y="157592"/>
                </a:cubicBezTo>
                <a:cubicBezTo>
                  <a:pt x="70900" y="177358"/>
                  <a:pt x="60158" y="203463"/>
                  <a:pt x="60158" y="232038"/>
                </a:cubicBezTo>
                <a:lnTo>
                  <a:pt x="60158" y="240632"/>
                </a:lnTo>
                <a:cubicBezTo>
                  <a:pt x="60158" y="246755"/>
                  <a:pt x="61447" y="252556"/>
                  <a:pt x="63757" y="257820"/>
                </a:cubicBezTo>
                <a:lnTo>
                  <a:pt x="17188" y="257820"/>
                </a:lnTo>
                <a:cubicBezTo>
                  <a:pt x="7681" y="257820"/>
                  <a:pt x="0" y="250139"/>
                  <a:pt x="0" y="240632"/>
                </a:cubicBezTo>
                <a:lnTo>
                  <a:pt x="0" y="223444"/>
                </a:lnTo>
                <a:close/>
                <a:moveTo>
                  <a:pt x="280003" y="257820"/>
                </a:moveTo>
                <a:cubicBezTo>
                  <a:pt x="282312" y="252556"/>
                  <a:pt x="283602" y="246755"/>
                  <a:pt x="283602" y="240632"/>
                </a:cubicBezTo>
                <a:lnTo>
                  <a:pt x="283602" y="232038"/>
                </a:lnTo>
                <a:cubicBezTo>
                  <a:pt x="283602" y="203463"/>
                  <a:pt x="272859" y="177358"/>
                  <a:pt x="255188" y="157592"/>
                </a:cubicBezTo>
                <a:cubicBezTo>
                  <a:pt x="261472" y="155712"/>
                  <a:pt x="268132" y="154692"/>
                  <a:pt x="275008" y="154692"/>
                </a:cubicBezTo>
                <a:cubicBezTo>
                  <a:pt x="312982" y="154692"/>
                  <a:pt x="343759" y="185469"/>
                  <a:pt x="343759" y="223444"/>
                </a:cubicBezTo>
                <a:lnTo>
                  <a:pt x="343759" y="240632"/>
                </a:lnTo>
                <a:cubicBezTo>
                  <a:pt x="343759" y="250139"/>
                  <a:pt x="336079" y="257820"/>
                  <a:pt x="326571" y="257820"/>
                </a:cubicBezTo>
                <a:lnTo>
                  <a:pt x="280003" y="257820"/>
                </a:lnTo>
                <a:close/>
                <a:moveTo>
                  <a:pt x="253523" y="85940"/>
                </a:moveTo>
                <a:cubicBezTo>
                  <a:pt x="253523" y="64596"/>
                  <a:pt x="270851" y="47267"/>
                  <a:pt x="292195" y="47267"/>
                </a:cubicBezTo>
                <a:cubicBezTo>
                  <a:pt x="313540" y="47267"/>
                  <a:pt x="330868" y="64596"/>
                  <a:pt x="330868" y="85940"/>
                </a:cubicBezTo>
                <a:cubicBezTo>
                  <a:pt x="330868" y="107284"/>
                  <a:pt x="313540" y="124613"/>
                  <a:pt x="292195" y="124613"/>
                </a:cubicBezTo>
                <a:cubicBezTo>
                  <a:pt x="270851" y="124613"/>
                  <a:pt x="253523" y="107284"/>
                  <a:pt x="253523" y="85940"/>
                </a:cubicBezTo>
                <a:close/>
                <a:moveTo>
                  <a:pt x="85940" y="232038"/>
                </a:moveTo>
                <a:cubicBezTo>
                  <a:pt x="85940" y="184556"/>
                  <a:pt x="124398" y="146098"/>
                  <a:pt x="171880" y="146098"/>
                </a:cubicBezTo>
                <a:cubicBezTo>
                  <a:pt x="219361" y="146098"/>
                  <a:pt x="257820" y="184556"/>
                  <a:pt x="257820" y="232038"/>
                </a:cubicBezTo>
                <a:lnTo>
                  <a:pt x="257820" y="240632"/>
                </a:lnTo>
                <a:cubicBezTo>
                  <a:pt x="257820" y="250139"/>
                  <a:pt x="250139" y="257820"/>
                  <a:pt x="240632" y="257820"/>
                </a:cubicBezTo>
                <a:lnTo>
                  <a:pt x="103128" y="257820"/>
                </a:lnTo>
                <a:cubicBezTo>
                  <a:pt x="93621" y="257820"/>
                  <a:pt x="85940" y="250139"/>
                  <a:pt x="85940" y="240632"/>
                </a:cubicBezTo>
                <a:lnTo>
                  <a:pt x="85940" y="232038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6"/>
          <p:cNvSpPr/>
          <p:nvPr/>
        </p:nvSpPr>
        <p:spPr>
          <a:xfrm>
            <a:off x="1040445" y="4977636"/>
            <a:ext cx="2420066" cy="2933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32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Évaluation par les pairs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86683" y="5380980"/>
            <a:ext cx="4253450" cy="715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55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Les élèves apprennent aussi à </a:t>
            </a:r>
            <a:r>
              <a:rPr lang="en-US" sz="1155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évaluer le travail de leurs camarades</a:t>
            </a:r>
            <a:r>
              <a:rPr lang="en-US" sz="1155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de manière constructive. Cela développe l'esprit critique et la bienveillance.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170141" y="1274202"/>
            <a:ext cx="6655182" cy="3740102"/>
          </a:xfrm>
          <a:custGeom>
            <a:avLst/>
            <a:gdLst/>
            <a:ahLst/>
            <a:cxnLst/>
            <a:rect l="l" t="t" r="r" b="b"/>
            <a:pathLst>
              <a:path w="6655182" h="3740102">
                <a:moveTo>
                  <a:pt x="0" y="0"/>
                </a:moveTo>
                <a:lnTo>
                  <a:pt x="6655182" y="0"/>
                </a:lnTo>
                <a:lnTo>
                  <a:pt x="6655182" y="3740102"/>
                </a:lnTo>
                <a:lnTo>
                  <a:pt x="0" y="3740102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Shape 19"/>
          <p:cNvSpPr/>
          <p:nvPr/>
        </p:nvSpPr>
        <p:spPr>
          <a:xfrm>
            <a:off x="5500150" y="1494208"/>
            <a:ext cx="330009" cy="440012"/>
          </a:xfrm>
          <a:custGeom>
            <a:avLst/>
            <a:gdLst/>
            <a:ahLst/>
            <a:cxnLst/>
            <a:rect l="l" t="t" r="r" b="b"/>
            <a:pathLst>
              <a:path w="330009" h="440012">
                <a:moveTo>
                  <a:pt x="251718" y="330009"/>
                </a:moveTo>
                <a:cubicBezTo>
                  <a:pt x="257991" y="310844"/>
                  <a:pt x="270539" y="293485"/>
                  <a:pt x="284719" y="278531"/>
                </a:cubicBezTo>
                <a:cubicBezTo>
                  <a:pt x="312821" y="248968"/>
                  <a:pt x="330009" y="209006"/>
                  <a:pt x="330009" y="165005"/>
                </a:cubicBezTo>
                <a:cubicBezTo>
                  <a:pt x="330009" y="73908"/>
                  <a:pt x="256101" y="0"/>
                  <a:pt x="165005" y="0"/>
                </a:cubicBezTo>
                <a:cubicBezTo>
                  <a:pt x="73908" y="0"/>
                  <a:pt x="0" y="73908"/>
                  <a:pt x="0" y="165005"/>
                </a:cubicBezTo>
                <a:cubicBezTo>
                  <a:pt x="0" y="209006"/>
                  <a:pt x="17188" y="248968"/>
                  <a:pt x="45290" y="278531"/>
                </a:cubicBezTo>
                <a:cubicBezTo>
                  <a:pt x="59470" y="293485"/>
                  <a:pt x="72104" y="310844"/>
                  <a:pt x="78291" y="330009"/>
                </a:cubicBezTo>
                <a:lnTo>
                  <a:pt x="251632" y="330009"/>
                </a:lnTo>
                <a:close/>
                <a:moveTo>
                  <a:pt x="247507" y="371260"/>
                </a:moveTo>
                <a:lnTo>
                  <a:pt x="82502" y="371260"/>
                </a:lnTo>
                <a:lnTo>
                  <a:pt x="82502" y="385011"/>
                </a:lnTo>
                <a:cubicBezTo>
                  <a:pt x="82502" y="422996"/>
                  <a:pt x="113269" y="453762"/>
                  <a:pt x="151254" y="453762"/>
                </a:cubicBezTo>
                <a:lnTo>
                  <a:pt x="178755" y="453762"/>
                </a:lnTo>
                <a:cubicBezTo>
                  <a:pt x="216740" y="453762"/>
                  <a:pt x="247507" y="422996"/>
                  <a:pt x="247507" y="385011"/>
                </a:cubicBezTo>
                <a:lnTo>
                  <a:pt x="247507" y="371260"/>
                </a:lnTo>
                <a:close/>
                <a:moveTo>
                  <a:pt x="158129" y="96253"/>
                </a:moveTo>
                <a:cubicBezTo>
                  <a:pt x="123925" y="96253"/>
                  <a:pt x="96253" y="123925"/>
                  <a:pt x="96253" y="158129"/>
                </a:cubicBezTo>
                <a:cubicBezTo>
                  <a:pt x="96253" y="169559"/>
                  <a:pt x="87057" y="178755"/>
                  <a:pt x="75627" y="178755"/>
                </a:cubicBezTo>
                <a:cubicBezTo>
                  <a:pt x="64197" y="178755"/>
                  <a:pt x="55002" y="169559"/>
                  <a:pt x="55002" y="158129"/>
                </a:cubicBezTo>
                <a:cubicBezTo>
                  <a:pt x="55002" y="101151"/>
                  <a:pt x="101151" y="55002"/>
                  <a:pt x="158129" y="55002"/>
                </a:cubicBezTo>
                <a:cubicBezTo>
                  <a:pt x="169559" y="55002"/>
                  <a:pt x="178755" y="64197"/>
                  <a:pt x="178755" y="75627"/>
                </a:cubicBezTo>
                <a:cubicBezTo>
                  <a:pt x="178755" y="87057"/>
                  <a:pt x="169559" y="96253"/>
                  <a:pt x="158129" y="96253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Text 20"/>
          <p:cNvSpPr/>
          <p:nvPr/>
        </p:nvSpPr>
        <p:spPr>
          <a:xfrm>
            <a:off x="5390147" y="2080890"/>
            <a:ext cx="6352674" cy="3300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165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Pourquoi c'est intelligent ?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390147" y="2740908"/>
            <a:ext cx="6297672" cy="2566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99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Une note, c'est fini.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390147" y="3070917"/>
            <a:ext cx="6297672" cy="2566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99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C'est un verdict. Le feedback, c'est un début. C'est une conversation.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390147" y="3474262"/>
            <a:ext cx="6297672" cy="2566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99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L'élève comprend :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390147" y="3804271"/>
            <a:ext cx="6297672" cy="2566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99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ce qui fonctionne, ce qui peut être amélioré, et comment.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390147" y="4207615"/>
            <a:ext cx="6297672" cy="2566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99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Pas de comparaison :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390147" y="4537624"/>
            <a:ext cx="6297672" cy="2566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99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Il ne se compare pas aux autres, il se compare à lui-même.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5170141" y="5160974"/>
            <a:ext cx="6655182" cy="1695880"/>
          </a:xfrm>
          <a:custGeom>
            <a:avLst/>
            <a:gdLst/>
            <a:ahLst/>
            <a:cxnLst/>
            <a:rect l="l" t="t" r="r" b="b"/>
            <a:pathLst>
              <a:path w="6655182" h="1695880">
                <a:moveTo>
                  <a:pt x="0" y="0"/>
                </a:moveTo>
                <a:lnTo>
                  <a:pt x="6655182" y="0"/>
                </a:lnTo>
                <a:lnTo>
                  <a:pt x="6655182" y="1695880"/>
                </a:lnTo>
                <a:lnTo>
                  <a:pt x="0" y="1695880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Text 28"/>
          <p:cNvSpPr/>
          <p:nvPr/>
        </p:nvSpPr>
        <p:spPr>
          <a:xfrm>
            <a:off x="5353480" y="5344313"/>
            <a:ext cx="6398508" cy="2933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32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Growth Mindset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5353480" y="5747657"/>
            <a:ext cx="6361841" cy="476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55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 conviction que l'on peut progresser. Résultat mesurable : </a:t>
            </a:r>
            <a:r>
              <a:rPr lang="en-US" sz="1155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les élèves finlandais sont parmi les moins stressés au monde par les évaluations</a:t>
            </a:r>
            <a:r>
              <a:rPr lang="en-US" sz="1155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 Et pourtant, ils performent.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5353480" y="6338007"/>
            <a:ext cx="6288505" cy="7334"/>
          </a:xfrm>
          <a:custGeom>
            <a:avLst/>
            <a:gdLst/>
            <a:ahLst/>
            <a:cxnLst/>
            <a:rect l="l" t="t" r="r" b="b"/>
            <a:pathLst>
              <a:path w="6288505" h="7334">
                <a:moveTo>
                  <a:pt x="0" y="0"/>
                </a:moveTo>
                <a:lnTo>
                  <a:pt x="6288505" y="0"/>
                </a:lnTo>
                <a:lnTo>
                  <a:pt x="6288505" y="7334"/>
                </a:lnTo>
                <a:lnTo>
                  <a:pt x="0" y="733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3" name="Text 31"/>
          <p:cNvSpPr/>
          <p:nvPr/>
        </p:nvSpPr>
        <p:spPr>
          <a:xfrm>
            <a:off x="5353480" y="6334340"/>
            <a:ext cx="6361841" cy="330009"/>
          </a:xfrm>
          <a:prstGeom prst="rect">
            <a:avLst/>
          </a:prstGeom>
          <a:noFill/>
          <a:ln/>
        </p:spPr>
        <p:txBody>
          <a:bodyPr wrap="square" lIns="0" tIns="110003" rIns="0" bIns="0" rtlCol="0" anchor="ctr"/>
          <a:lstStyle/>
          <a:p>
            <a:pPr>
              <a:lnSpc>
                <a:spcPct val="130000"/>
              </a:lnSpc>
            </a:pPr>
            <a:r>
              <a:rPr lang="en-US" sz="1155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« Quand on n'a pas peur de se tromper, on ose. Et quand on ose, on apprend. »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5138" y="375138"/>
            <a:ext cx="11507372" cy="187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4" b="1" kern="0" spc="207" dirty="0">
                <a:solidFill>
                  <a:srgbClr val="6D8B7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03 • Innovation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75138" y="637735"/>
            <a:ext cx="11648049" cy="515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249" b="1" dirty="0">
                <a:solidFill>
                  <a:srgbClr val="4A6C8C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L'Apprentissage par Phénomènes : Qu'est-Ce Que C'est ?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93895" y="1266092"/>
            <a:ext cx="6171028" cy="1669366"/>
          </a:xfrm>
          <a:custGeom>
            <a:avLst/>
            <a:gdLst/>
            <a:ahLst/>
            <a:cxnLst/>
            <a:rect l="l" t="t" r="r" b="b"/>
            <a:pathLst>
              <a:path w="6171028" h="1669366">
                <a:moveTo>
                  <a:pt x="0" y="0"/>
                </a:moveTo>
                <a:lnTo>
                  <a:pt x="6171028" y="0"/>
                </a:lnTo>
                <a:lnTo>
                  <a:pt x="6171028" y="1669366"/>
                </a:lnTo>
                <a:lnTo>
                  <a:pt x="0" y="16693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393895" y="1266092"/>
            <a:ext cx="37514" cy="1669366"/>
          </a:xfrm>
          <a:custGeom>
            <a:avLst/>
            <a:gdLst/>
            <a:ahLst/>
            <a:cxnLst/>
            <a:rect l="l" t="t" r="r" b="b"/>
            <a:pathLst>
              <a:path w="37514" h="1669366">
                <a:moveTo>
                  <a:pt x="0" y="0"/>
                </a:moveTo>
                <a:lnTo>
                  <a:pt x="37514" y="0"/>
                </a:lnTo>
                <a:lnTo>
                  <a:pt x="37514" y="1669366"/>
                </a:lnTo>
                <a:lnTo>
                  <a:pt x="0" y="1669366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626012" y="1509932"/>
            <a:ext cx="295422" cy="337625"/>
          </a:xfrm>
          <a:custGeom>
            <a:avLst/>
            <a:gdLst/>
            <a:ahLst/>
            <a:cxnLst/>
            <a:rect l="l" t="t" r="r" b="b"/>
            <a:pathLst>
              <a:path w="295422" h="337625">
                <a:moveTo>
                  <a:pt x="147711" y="262978"/>
                </a:moveTo>
                <a:cubicBezTo>
                  <a:pt x="139930" y="266341"/>
                  <a:pt x="132280" y="269374"/>
                  <a:pt x="124697" y="271880"/>
                </a:cubicBezTo>
                <a:cubicBezTo>
                  <a:pt x="135709" y="294169"/>
                  <a:pt x="145139" y="295422"/>
                  <a:pt x="147711" y="295422"/>
                </a:cubicBezTo>
                <a:cubicBezTo>
                  <a:pt x="150283" y="295422"/>
                  <a:pt x="159646" y="294169"/>
                  <a:pt x="170725" y="271880"/>
                </a:cubicBezTo>
                <a:cubicBezTo>
                  <a:pt x="163207" y="269308"/>
                  <a:pt x="155492" y="266341"/>
                  <a:pt x="147711" y="262978"/>
                </a:cubicBezTo>
                <a:close/>
                <a:moveTo>
                  <a:pt x="273001" y="168812"/>
                </a:moveTo>
                <a:cubicBezTo>
                  <a:pt x="294762" y="198618"/>
                  <a:pt x="302214" y="228754"/>
                  <a:pt x="288564" y="253218"/>
                </a:cubicBezTo>
                <a:cubicBezTo>
                  <a:pt x="275243" y="277156"/>
                  <a:pt x="247350" y="285728"/>
                  <a:pt x="212598" y="281706"/>
                </a:cubicBezTo>
                <a:cubicBezTo>
                  <a:pt x="198091" y="316061"/>
                  <a:pt x="175868" y="337625"/>
                  <a:pt x="147711" y="337625"/>
                </a:cubicBezTo>
                <a:cubicBezTo>
                  <a:pt x="119553" y="337625"/>
                  <a:pt x="97331" y="316061"/>
                  <a:pt x="82824" y="281706"/>
                </a:cubicBezTo>
                <a:cubicBezTo>
                  <a:pt x="48072" y="285728"/>
                  <a:pt x="20178" y="277156"/>
                  <a:pt x="6858" y="253218"/>
                </a:cubicBezTo>
                <a:cubicBezTo>
                  <a:pt x="-6792" y="228754"/>
                  <a:pt x="659" y="198618"/>
                  <a:pt x="22420" y="168812"/>
                </a:cubicBezTo>
                <a:cubicBezTo>
                  <a:pt x="659" y="139006"/>
                  <a:pt x="-6792" y="108871"/>
                  <a:pt x="6858" y="84406"/>
                </a:cubicBezTo>
                <a:cubicBezTo>
                  <a:pt x="20178" y="60469"/>
                  <a:pt x="48072" y="51897"/>
                  <a:pt x="82824" y="55919"/>
                </a:cubicBezTo>
                <a:cubicBezTo>
                  <a:pt x="97331" y="21563"/>
                  <a:pt x="119487" y="0"/>
                  <a:pt x="147711" y="0"/>
                </a:cubicBezTo>
                <a:cubicBezTo>
                  <a:pt x="175934" y="0"/>
                  <a:pt x="198091" y="21563"/>
                  <a:pt x="212598" y="55919"/>
                </a:cubicBezTo>
                <a:cubicBezTo>
                  <a:pt x="247350" y="51897"/>
                  <a:pt x="275243" y="60403"/>
                  <a:pt x="288564" y="84406"/>
                </a:cubicBezTo>
                <a:cubicBezTo>
                  <a:pt x="302214" y="108871"/>
                  <a:pt x="294762" y="139006"/>
                  <a:pt x="273001" y="168812"/>
                </a:cubicBezTo>
                <a:close/>
                <a:moveTo>
                  <a:pt x="229611" y="213257"/>
                </a:moveTo>
                <a:cubicBezTo>
                  <a:pt x="228490" y="222621"/>
                  <a:pt x="227039" y="231721"/>
                  <a:pt x="225193" y="240426"/>
                </a:cubicBezTo>
                <a:cubicBezTo>
                  <a:pt x="246163" y="241349"/>
                  <a:pt x="250647" y="234689"/>
                  <a:pt x="251702" y="232710"/>
                </a:cubicBezTo>
                <a:cubicBezTo>
                  <a:pt x="253218" y="229941"/>
                  <a:pt x="256318" y="220907"/>
                  <a:pt x="243855" y="200992"/>
                </a:cubicBezTo>
                <a:cubicBezTo>
                  <a:pt x="239371" y="205147"/>
                  <a:pt x="234623" y="209235"/>
                  <a:pt x="229611" y="213257"/>
                </a:cubicBezTo>
                <a:close/>
                <a:moveTo>
                  <a:pt x="225193" y="97265"/>
                </a:moveTo>
                <a:cubicBezTo>
                  <a:pt x="227039" y="105903"/>
                  <a:pt x="228490" y="115003"/>
                  <a:pt x="229611" y="124433"/>
                </a:cubicBezTo>
                <a:cubicBezTo>
                  <a:pt x="234623" y="128456"/>
                  <a:pt x="239371" y="132544"/>
                  <a:pt x="243855" y="136698"/>
                </a:cubicBezTo>
                <a:cubicBezTo>
                  <a:pt x="256318" y="116784"/>
                  <a:pt x="253218" y="107684"/>
                  <a:pt x="251702" y="104980"/>
                </a:cubicBezTo>
                <a:cubicBezTo>
                  <a:pt x="250647" y="103068"/>
                  <a:pt x="246163" y="96408"/>
                  <a:pt x="225193" y="97265"/>
                </a:cubicBezTo>
                <a:close/>
                <a:moveTo>
                  <a:pt x="170725" y="65744"/>
                </a:moveTo>
                <a:cubicBezTo>
                  <a:pt x="159646" y="43456"/>
                  <a:pt x="150283" y="42203"/>
                  <a:pt x="147711" y="42203"/>
                </a:cubicBezTo>
                <a:cubicBezTo>
                  <a:pt x="145139" y="42203"/>
                  <a:pt x="135775" y="43456"/>
                  <a:pt x="124697" y="65744"/>
                </a:cubicBezTo>
                <a:cubicBezTo>
                  <a:pt x="132214" y="68316"/>
                  <a:pt x="139930" y="71284"/>
                  <a:pt x="147711" y="74647"/>
                </a:cubicBezTo>
                <a:cubicBezTo>
                  <a:pt x="155492" y="71284"/>
                  <a:pt x="163141" y="68250"/>
                  <a:pt x="170725" y="65744"/>
                </a:cubicBezTo>
                <a:close/>
                <a:moveTo>
                  <a:pt x="65876" y="124367"/>
                </a:moveTo>
                <a:cubicBezTo>
                  <a:pt x="66997" y="114937"/>
                  <a:pt x="68448" y="105903"/>
                  <a:pt x="70294" y="97199"/>
                </a:cubicBezTo>
                <a:cubicBezTo>
                  <a:pt x="49325" y="96276"/>
                  <a:pt x="44841" y="102936"/>
                  <a:pt x="43786" y="104914"/>
                </a:cubicBezTo>
                <a:cubicBezTo>
                  <a:pt x="42269" y="107684"/>
                  <a:pt x="39170" y="116718"/>
                  <a:pt x="51633" y="136632"/>
                </a:cubicBezTo>
                <a:cubicBezTo>
                  <a:pt x="56117" y="132478"/>
                  <a:pt x="60865" y="128390"/>
                  <a:pt x="65876" y="124367"/>
                </a:cubicBezTo>
                <a:close/>
                <a:moveTo>
                  <a:pt x="51567" y="200992"/>
                </a:moveTo>
                <a:cubicBezTo>
                  <a:pt x="39104" y="220907"/>
                  <a:pt x="42203" y="230007"/>
                  <a:pt x="43720" y="232710"/>
                </a:cubicBezTo>
                <a:cubicBezTo>
                  <a:pt x="44775" y="234623"/>
                  <a:pt x="49259" y="241283"/>
                  <a:pt x="70229" y="240426"/>
                </a:cubicBezTo>
                <a:cubicBezTo>
                  <a:pt x="68382" y="231787"/>
                  <a:pt x="66931" y="222687"/>
                  <a:pt x="65810" y="213257"/>
                </a:cubicBezTo>
                <a:cubicBezTo>
                  <a:pt x="60799" y="209235"/>
                  <a:pt x="56051" y="205147"/>
                  <a:pt x="51567" y="200992"/>
                </a:cubicBezTo>
                <a:close/>
                <a:moveTo>
                  <a:pt x="200465" y="168812"/>
                </a:moveTo>
                <a:cubicBezTo>
                  <a:pt x="200465" y="139697"/>
                  <a:pt x="176826" y="116058"/>
                  <a:pt x="147711" y="116058"/>
                </a:cubicBezTo>
                <a:cubicBezTo>
                  <a:pt x="118595" y="116058"/>
                  <a:pt x="94957" y="139697"/>
                  <a:pt x="94957" y="168812"/>
                </a:cubicBezTo>
                <a:cubicBezTo>
                  <a:pt x="94957" y="197928"/>
                  <a:pt x="118595" y="221566"/>
                  <a:pt x="147711" y="221566"/>
                </a:cubicBezTo>
                <a:cubicBezTo>
                  <a:pt x="176826" y="221566"/>
                  <a:pt x="200465" y="197928"/>
                  <a:pt x="200465" y="168812"/>
                </a:cubicBezTo>
                <a:close/>
                <a:moveTo>
                  <a:pt x="147711" y="147711"/>
                </a:moveTo>
                <a:cubicBezTo>
                  <a:pt x="159357" y="147711"/>
                  <a:pt x="168812" y="157166"/>
                  <a:pt x="168812" y="168812"/>
                </a:cubicBezTo>
                <a:cubicBezTo>
                  <a:pt x="168812" y="180459"/>
                  <a:pt x="159357" y="189914"/>
                  <a:pt x="147711" y="189914"/>
                </a:cubicBezTo>
                <a:cubicBezTo>
                  <a:pt x="136065" y="189914"/>
                  <a:pt x="126609" y="180459"/>
                  <a:pt x="126609" y="168812"/>
                </a:cubicBezTo>
                <a:cubicBezTo>
                  <a:pt x="126609" y="157166"/>
                  <a:pt x="136065" y="147711"/>
                  <a:pt x="147711" y="147711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Text 5"/>
          <p:cNvSpPr/>
          <p:nvPr/>
        </p:nvSpPr>
        <p:spPr>
          <a:xfrm>
            <a:off x="1134794" y="1416148"/>
            <a:ext cx="3113649" cy="3001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72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Phénomenon-Based Learning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34794" y="1716258"/>
            <a:ext cx="3076135" cy="2250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2" dirty="0">
                <a:solidFill>
                  <a:srgbClr val="3D404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(PhBL)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62708" y="2053885"/>
            <a:ext cx="59271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82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Au lieu d'enseigner les matières séparément, </a:t>
            </a:r>
            <a:r>
              <a:rPr lang="en-US" sz="1182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on organise l'apprentissage autour de thèmes du monde réel</a:t>
            </a:r>
            <a:r>
              <a:rPr lang="en-US" sz="1182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 Les frontières disparaissent. Les matières ne sont pas des îlots, elles sont des outils pour comprendre un phénomène complexe.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93895" y="3048002"/>
            <a:ext cx="6171028" cy="1500554"/>
          </a:xfrm>
          <a:custGeom>
            <a:avLst/>
            <a:gdLst/>
            <a:ahLst/>
            <a:cxnLst/>
            <a:rect l="l" t="t" r="r" b="b"/>
            <a:pathLst>
              <a:path w="6171028" h="1500554">
                <a:moveTo>
                  <a:pt x="0" y="0"/>
                </a:moveTo>
                <a:lnTo>
                  <a:pt x="6171028" y="0"/>
                </a:lnTo>
                <a:lnTo>
                  <a:pt x="6171028" y="1500554"/>
                </a:lnTo>
                <a:lnTo>
                  <a:pt x="0" y="1500554"/>
                </a:lnTo>
                <a:lnTo>
                  <a:pt x="0" y="0"/>
                </a:lnTo>
                <a:close/>
              </a:path>
            </a:pathLst>
          </a:custGeom>
          <a:solidFill>
            <a:srgbClr val="D87C4A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Shape 9"/>
          <p:cNvSpPr/>
          <p:nvPr/>
        </p:nvSpPr>
        <p:spPr>
          <a:xfrm>
            <a:off x="393895" y="3048002"/>
            <a:ext cx="37514" cy="1500554"/>
          </a:xfrm>
          <a:custGeom>
            <a:avLst/>
            <a:gdLst/>
            <a:ahLst/>
            <a:cxnLst/>
            <a:rect l="l" t="t" r="r" b="b"/>
            <a:pathLst>
              <a:path w="37514" h="1500554">
                <a:moveTo>
                  <a:pt x="0" y="0"/>
                </a:moveTo>
                <a:lnTo>
                  <a:pt x="37514" y="0"/>
                </a:lnTo>
                <a:lnTo>
                  <a:pt x="37514" y="1500554"/>
                </a:lnTo>
                <a:lnTo>
                  <a:pt x="0" y="1500554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Shape 10"/>
          <p:cNvSpPr/>
          <p:nvPr/>
        </p:nvSpPr>
        <p:spPr>
          <a:xfrm>
            <a:off x="590843" y="3216815"/>
            <a:ext cx="225083" cy="225083"/>
          </a:xfrm>
          <a:custGeom>
            <a:avLst/>
            <a:gdLst/>
            <a:ahLst/>
            <a:cxnLst/>
            <a:rect l="l" t="t" r="r" b="b"/>
            <a:pathLst>
              <a:path w="225083" h="225083">
                <a:moveTo>
                  <a:pt x="24487" y="87791"/>
                </a:moveTo>
                <a:lnTo>
                  <a:pt x="38071" y="101375"/>
                </a:lnTo>
                <a:cubicBezTo>
                  <a:pt x="40708" y="104013"/>
                  <a:pt x="44269" y="105508"/>
                  <a:pt x="48006" y="105508"/>
                </a:cubicBezTo>
                <a:lnTo>
                  <a:pt x="57458" y="105508"/>
                </a:lnTo>
                <a:cubicBezTo>
                  <a:pt x="61194" y="105508"/>
                  <a:pt x="64755" y="107002"/>
                  <a:pt x="67393" y="109640"/>
                </a:cubicBezTo>
                <a:lnTo>
                  <a:pt x="80274" y="122521"/>
                </a:lnTo>
                <a:cubicBezTo>
                  <a:pt x="82911" y="125159"/>
                  <a:pt x="84406" y="128719"/>
                  <a:pt x="84406" y="132456"/>
                </a:cubicBezTo>
                <a:lnTo>
                  <a:pt x="84406" y="148942"/>
                </a:lnTo>
                <a:cubicBezTo>
                  <a:pt x="84406" y="152678"/>
                  <a:pt x="85901" y="156239"/>
                  <a:pt x="88539" y="158877"/>
                </a:cubicBezTo>
                <a:lnTo>
                  <a:pt x="94385" y="164724"/>
                </a:lnTo>
                <a:cubicBezTo>
                  <a:pt x="97023" y="167362"/>
                  <a:pt x="98518" y="170922"/>
                  <a:pt x="98518" y="174659"/>
                </a:cubicBezTo>
                <a:lnTo>
                  <a:pt x="98518" y="182880"/>
                </a:lnTo>
                <a:cubicBezTo>
                  <a:pt x="98518" y="190661"/>
                  <a:pt x="104804" y="196948"/>
                  <a:pt x="112586" y="196948"/>
                </a:cubicBezTo>
                <a:cubicBezTo>
                  <a:pt x="120367" y="196948"/>
                  <a:pt x="126653" y="190661"/>
                  <a:pt x="126653" y="182880"/>
                </a:cubicBezTo>
                <a:lnTo>
                  <a:pt x="126653" y="181693"/>
                </a:lnTo>
                <a:cubicBezTo>
                  <a:pt x="126653" y="177956"/>
                  <a:pt x="128148" y="174395"/>
                  <a:pt x="130786" y="171758"/>
                </a:cubicBezTo>
                <a:lnTo>
                  <a:pt x="150700" y="151843"/>
                </a:lnTo>
                <a:cubicBezTo>
                  <a:pt x="153338" y="149205"/>
                  <a:pt x="154833" y="145645"/>
                  <a:pt x="154833" y="141908"/>
                </a:cubicBezTo>
                <a:lnTo>
                  <a:pt x="154833" y="126653"/>
                </a:lnTo>
                <a:cubicBezTo>
                  <a:pt x="154833" y="118872"/>
                  <a:pt x="148546" y="112586"/>
                  <a:pt x="140765" y="112586"/>
                </a:cubicBezTo>
                <a:lnTo>
                  <a:pt x="104409" y="112586"/>
                </a:lnTo>
                <a:cubicBezTo>
                  <a:pt x="100672" y="112586"/>
                  <a:pt x="97111" y="111091"/>
                  <a:pt x="94473" y="108453"/>
                </a:cubicBezTo>
                <a:lnTo>
                  <a:pt x="87440" y="101419"/>
                </a:lnTo>
                <a:cubicBezTo>
                  <a:pt x="85593" y="99573"/>
                  <a:pt x="84538" y="97023"/>
                  <a:pt x="84538" y="94385"/>
                </a:cubicBezTo>
                <a:cubicBezTo>
                  <a:pt x="84538" y="88890"/>
                  <a:pt x="88978" y="84450"/>
                  <a:pt x="94473" y="84450"/>
                </a:cubicBezTo>
                <a:lnTo>
                  <a:pt x="109728" y="84450"/>
                </a:lnTo>
                <a:cubicBezTo>
                  <a:pt x="115223" y="84450"/>
                  <a:pt x="119663" y="80010"/>
                  <a:pt x="119663" y="74515"/>
                </a:cubicBezTo>
                <a:cubicBezTo>
                  <a:pt x="119663" y="71877"/>
                  <a:pt x="118608" y="69327"/>
                  <a:pt x="116762" y="67481"/>
                </a:cubicBezTo>
                <a:lnTo>
                  <a:pt x="108101" y="58821"/>
                </a:lnTo>
                <a:cubicBezTo>
                  <a:pt x="106387" y="57150"/>
                  <a:pt x="105508" y="54996"/>
                  <a:pt x="105508" y="52754"/>
                </a:cubicBezTo>
                <a:cubicBezTo>
                  <a:pt x="105508" y="50512"/>
                  <a:pt x="106387" y="48358"/>
                  <a:pt x="108014" y="46731"/>
                </a:cubicBezTo>
                <a:lnTo>
                  <a:pt x="115619" y="39126"/>
                </a:lnTo>
                <a:cubicBezTo>
                  <a:pt x="118169" y="36576"/>
                  <a:pt x="119619" y="33103"/>
                  <a:pt x="119619" y="29498"/>
                </a:cubicBezTo>
                <a:cubicBezTo>
                  <a:pt x="119619" y="26333"/>
                  <a:pt x="118564" y="23475"/>
                  <a:pt x="116806" y="21189"/>
                </a:cubicBezTo>
                <a:cubicBezTo>
                  <a:pt x="115399" y="21146"/>
                  <a:pt x="113992" y="21102"/>
                  <a:pt x="112586" y="21102"/>
                </a:cubicBezTo>
                <a:cubicBezTo>
                  <a:pt x="70646" y="21102"/>
                  <a:pt x="35345" y="49325"/>
                  <a:pt x="24531" y="87791"/>
                </a:cubicBezTo>
                <a:close/>
                <a:moveTo>
                  <a:pt x="203982" y="112542"/>
                </a:moveTo>
                <a:cubicBezTo>
                  <a:pt x="203982" y="97331"/>
                  <a:pt x="200289" y="82999"/>
                  <a:pt x="193695" y="70426"/>
                </a:cubicBezTo>
                <a:cubicBezTo>
                  <a:pt x="190881" y="70822"/>
                  <a:pt x="188111" y="72141"/>
                  <a:pt x="185825" y="74427"/>
                </a:cubicBezTo>
                <a:lnTo>
                  <a:pt x="179935" y="80318"/>
                </a:lnTo>
                <a:cubicBezTo>
                  <a:pt x="177297" y="82955"/>
                  <a:pt x="175802" y="86516"/>
                  <a:pt x="175802" y="90253"/>
                </a:cubicBezTo>
                <a:lnTo>
                  <a:pt x="175802" y="105508"/>
                </a:lnTo>
                <a:cubicBezTo>
                  <a:pt x="175802" y="113289"/>
                  <a:pt x="182089" y="119575"/>
                  <a:pt x="189870" y="119575"/>
                </a:cubicBezTo>
                <a:lnTo>
                  <a:pt x="200465" y="119575"/>
                </a:lnTo>
                <a:cubicBezTo>
                  <a:pt x="201564" y="119575"/>
                  <a:pt x="202663" y="119443"/>
                  <a:pt x="203674" y="119224"/>
                </a:cubicBezTo>
                <a:cubicBezTo>
                  <a:pt x="203850" y="117026"/>
                  <a:pt x="203894" y="114784"/>
                  <a:pt x="203894" y="112542"/>
                </a:cubicBezTo>
                <a:close/>
                <a:moveTo>
                  <a:pt x="0" y="112542"/>
                </a:moveTo>
                <a:cubicBezTo>
                  <a:pt x="0" y="50428"/>
                  <a:pt x="50428" y="0"/>
                  <a:pt x="112542" y="0"/>
                </a:cubicBezTo>
                <a:cubicBezTo>
                  <a:pt x="174655" y="0"/>
                  <a:pt x="225083" y="50428"/>
                  <a:pt x="225083" y="112542"/>
                </a:cubicBezTo>
                <a:cubicBezTo>
                  <a:pt x="225083" y="174655"/>
                  <a:pt x="174655" y="225083"/>
                  <a:pt x="112542" y="225083"/>
                </a:cubicBezTo>
                <a:cubicBezTo>
                  <a:pt x="50428" y="225083"/>
                  <a:pt x="0" y="174655"/>
                  <a:pt x="0" y="112542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844062" y="3198058"/>
            <a:ext cx="5664591" cy="262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77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Exemple : Changement Climatique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62708" y="3573196"/>
            <a:ext cx="675249" cy="2250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2" b="1" dirty="0">
                <a:solidFill>
                  <a:srgbClr val="4A6C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Sciences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241083" y="3573196"/>
            <a:ext cx="1200443" cy="187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4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: gaz à effet de serre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525207" y="3573196"/>
            <a:ext cx="487680" cy="2250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2" b="1" dirty="0">
                <a:solidFill>
                  <a:srgbClr val="6D8B7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Maths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017264" y="3573196"/>
            <a:ext cx="1463040" cy="187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4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: statistiques, graphiques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62708" y="3873307"/>
            <a:ext cx="862818" cy="2250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2" b="1" dirty="0">
                <a:solidFill>
                  <a:srgbClr val="D87C4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Géographie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426464" y="3873307"/>
            <a:ext cx="1172308" cy="187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4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: impacts régionaux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25207" y="3873307"/>
            <a:ext cx="637735" cy="2250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2" b="1" dirty="0">
                <a:solidFill>
                  <a:srgbClr val="4A6C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Français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165913" y="3873307"/>
            <a:ext cx="1059766" cy="187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4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: rapports, débats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62708" y="4173418"/>
            <a:ext cx="356382" cy="2250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2" b="1" dirty="0">
                <a:solidFill>
                  <a:srgbClr val="6D8B7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Arts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17526" y="4173418"/>
            <a:ext cx="1566203" cy="187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4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: affiches de sensibilisation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3525207" y="4173418"/>
            <a:ext cx="590843" cy="2250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2" b="1" dirty="0">
                <a:solidFill>
                  <a:srgbClr val="D87C4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Civique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117457" y="4173418"/>
            <a:ext cx="975360" cy="187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4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: responsabilités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393895" y="4661098"/>
            <a:ext cx="6171028" cy="975360"/>
          </a:xfrm>
          <a:custGeom>
            <a:avLst/>
            <a:gdLst/>
            <a:ahLst/>
            <a:cxnLst/>
            <a:rect l="l" t="t" r="r" b="b"/>
            <a:pathLst>
              <a:path w="6171028" h="975360">
                <a:moveTo>
                  <a:pt x="0" y="0"/>
                </a:moveTo>
                <a:lnTo>
                  <a:pt x="6171028" y="0"/>
                </a:lnTo>
                <a:lnTo>
                  <a:pt x="6171028" y="975360"/>
                </a:lnTo>
                <a:lnTo>
                  <a:pt x="0" y="97536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7" name="Shape 25"/>
          <p:cNvSpPr/>
          <p:nvPr/>
        </p:nvSpPr>
        <p:spPr>
          <a:xfrm>
            <a:off x="393895" y="4661098"/>
            <a:ext cx="37514" cy="975360"/>
          </a:xfrm>
          <a:custGeom>
            <a:avLst/>
            <a:gdLst/>
            <a:ahLst/>
            <a:cxnLst/>
            <a:rect l="l" t="t" r="r" b="b"/>
            <a:pathLst>
              <a:path w="37514" h="975360">
                <a:moveTo>
                  <a:pt x="0" y="0"/>
                </a:moveTo>
                <a:lnTo>
                  <a:pt x="37514" y="0"/>
                </a:lnTo>
                <a:lnTo>
                  <a:pt x="37514" y="975360"/>
                </a:lnTo>
                <a:lnTo>
                  <a:pt x="0" y="975360"/>
                </a:lnTo>
                <a:lnTo>
                  <a:pt x="0" y="0"/>
                </a:ln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8" name="Shape 26"/>
          <p:cNvSpPr/>
          <p:nvPr/>
        </p:nvSpPr>
        <p:spPr>
          <a:xfrm>
            <a:off x="618978" y="4829910"/>
            <a:ext cx="168812" cy="225083"/>
          </a:xfrm>
          <a:custGeom>
            <a:avLst/>
            <a:gdLst/>
            <a:ahLst/>
            <a:cxnLst/>
            <a:rect l="l" t="t" r="r" b="b"/>
            <a:pathLst>
              <a:path w="168812" h="225083">
                <a:moveTo>
                  <a:pt x="128763" y="168812"/>
                </a:moveTo>
                <a:cubicBezTo>
                  <a:pt x="131973" y="159009"/>
                  <a:pt x="138391" y="150129"/>
                  <a:pt x="145645" y="142479"/>
                </a:cubicBezTo>
                <a:cubicBezTo>
                  <a:pt x="160020" y="127357"/>
                  <a:pt x="168812" y="106914"/>
                  <a:pt x="168812" y="84406"/>
                </a:cubicBezTo>
                <a:cubicBezTo>
                  <a:pt x="168812" y="37807"/>
                  <a:pt x="131005" y="0"/>
                  <a:pt x="84406" y="0"/>
                </a:cubicBezTo>
                <a:cubicBezTo>
                  <a:pt x="37807" y="0"/>
                  <a:pt x="0" y="37807"/>
                  <a:pt x="0" y="84406"/>
                </a:cubicBezTo>
                <a:cubicBezTo>
                  <a:pt x="0" y="106914"/>
                  <a:pt x="8792" y="127357"/>
                  <a:pt x="23168" y="142479"/>
                </a:cubicBezTo>
                <a:cubicBezTo>
                  <a:pt x="30421" y="150129"/>
                  <a:pt x="36884" y="159009"/>
                  <a:pt x="40049" y="168812"/>
                </a:cubicBezTo>
                <a:lnTo>
                  <a:pt x="128719" y="168812"/>
                </a:lnTo>
                <a:close/>
                <a:moveTo>
                  <a:pt x="126609" y="189914"/>
                </a:moveTo>
                <a:lnTo>
                  <a:pt x="42203" y="189914"/>
                </a:lnTo>
                <a:lnTo>
                  <a:pt x="42203" y="196948"/>
                </a:lnTo>
                <a:cubicBezTo>
                  <a:pt x="42203" y="216379"/>
                  <a:pt x="57941" y="232117"/>
                  <a:pt x="77372" y="232117"/>
                </a:cubicBezTo>
                <a:lnTo>
                  <a:pt x="91440" y="232117"/>
                </a:lnTo>
                <a:cubicBezTo>
                  <a:pt x="110871" y="232117"/>
                  <a:pt x="126609" y="216379"/>
                  <a:pt x="126609" y="196948"/>
                </a:cubicBezTo>
                <a:lnTo>
                  <a:pt x="126609" y="189914"/>
                </a:lnTo>
                <a:close/>
                <a:moveTo>
                  <a:pt x="80889" y="49237"/>
                </a:moveTo>
                <a:cubicBezTo>
                  <a:pt x="63393" y="49237"/>
                  <a:pt x="49237" y="63393"/>
                  <a:pt x="49237" y="80889"/>
                </a:cubicBezTo>
                <a:cubicBezTo>
                  <a:pt x="49237" y="86736"/>
                  <a:pt x="44533" y="91440"/>
                  <a:pt x="38686" y="91440"/>
                </a:cubicBezTo>
                <a:cubicBezTo>
                  <a:pt x="32839" y="91440"/>
                  <a:pt x="28135" y="86736"/>
                  <a:pt x="28135" y="80889"/>
                </a:cubicBezTo>
                <a:cubicBezTo>
                  <a:pt x="28135" y="51743"/>
                  <a:pt x="51743" y="28135"/>
                  <a:pt x="80889" y="28135"/>
                </a:cubicBezTo>
                <a:cubicBezTo>
                  <a:pt x="86736" y="28135"/>
                  <a:pt x="91440" y="32839"/>
                  <a:pt x="91440" y="38686"/>
                </a:cubicBezTo>
                <a:cubicBezTo>
                  <a:pt x="91440" y="44533"/>
                  <a:pt x="86736" y="49237"/>
                  <a:pt x="80889" y="49237"/>
                </a:cubicBez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Text 27"/>
          <p:cNvSpPr/>
          <p:nvPr/>
        </p:nvSpPr>
        <p:spPr>
          <a:xfrm>
            <a:off x="844062" y="4811153"/>
            <a:ext cx="5664591" cy="262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77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Autres thèmes possibles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62708" y="5186292"/>
            <a:ext cx="834683" cy="300111"/>
          </a:xfrm>
          <a:custGeom>
            <a:avLst/>
            <a:gdLst/>
            <a:ahLst/>
            <a:cxnLst/>
            <a:rect l="l" t="t" r="r" b="b"/>
            <a:pathLst>
              <a:path w="834683" h="300111">
                <a:moveTo>
                  <a:pt x="0" y="0"/>
                </a:moveTo>
                <a:lnTo>
                  <a:pt x="834683" y="0"/>
                </a:lnTo>
                <a:lnTo>
                  <a:pt x="834683" y="300111"/>
                </a:lnTo>
                <a:lnTo>
                  <a:pt x="0" y="300111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1" name="Text 29"/>
          <p:cNvSpPr/>
          <p:nvPr/>
        </p:nvSpPr>
        <p:spPr>
          <a:xfrm>
            <a:off x="562708" y="5186292"/>
            <a:ext cx="909711" cy="300111"/>
          </a:xfrm>
          <a:prstGeom prst="rect">
            <a:avLst/>
          </a:prstGeom>
          <a:noFill/>
          <a:ln/>
        </p:spPr>
        <p:txBody>
          <a:bodyPr wrap="square" lIns="112542" tIns="37514" rIns="112542" bIns="37514" rtlCol="0" anchor="ctr"/>
          <a:lstStyle/>
          <a:p>
            <a:pPr>
              <a:lnSpc>
                <a:spcPct val="130000"/>
              </a:lnSpc>
            </a:pPr>
            <a:r>
              <a:rPr lang="en-US" sz="1182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Migration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1512121" y="5186292"/>
            <a:ext cx="947225" cy="300111"/>
          </a:xfrm>
          <a:custGeom>
            <a:avLst/>
            <a:gdLst/>
            <a:ahLst/>
            <a:cxnLst/>
            <a:rect l="l" t="t" r="r" b="b"/>
            <a:pathLst>
              <a:path w="947225" h="300111">
                <a:moveTo>
                  <a:pt x="0" y="0"/>
                </a:moveTo>
                <a:lnTo>
                  <a:pt x="947225" y="0"/>
                </a:lnTo>
                <a:lnTo>
                  <a:pt x="947225" y="300111"/>
                </a:lnTo>
                <a:lnTo>
                  <a:pt x="0" y="300111"/>
                </a:lnTo>
                <a:lnTo>
                  <a:pt x="0" y="0"/>
                </a:ln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3" name="Text 31"/>
          <p:cNvSpPr/>
          <p:nvPr/>
        </p:nvSpPr>
        <p:spPr>
          <a:xfrm>
            <a:off x="1512121" y="5186292"/>
            <a:ext cx="1022252" cy="300111"/>
          </a:xfrm>
          <a:prstGeom prst="rect">
            <a:avLst/>
          </a:prstGeom>
          <a:noFill/>
          <a:ln/>
        </p:spPr>
        <p:txBody>
          <a:bodyPr wrap="square" lIns="112542" tIns="37514" rIns="112542" bIns="37514" rtlCol="0" anchor="ctr"/>
          <a:lstStyle/>
          <a:p>
            <a:pPr>
              <a:lnSpc>
                <a:spcPct val="130000"/>
              </a:lnSpc>
            </a:pPr>
            <a:r>
              <a:rPr lang="en-US" sz="1182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Numérique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2576263" y="5186292"/>
            <a:ext cx="459545" cy="300111"/>
          </a:xfrm>
          <a:custGeom>
            <a:avLst/>
            <a:gdLst/>
            <a:ahLst/>
            <a:cxnLst/>
            <a:rect l="l" t="t" r="r" b="b"/>
            <a:pathLst>
              <a:path w="459545" h="300111">
                <a:moveTo>
                  <a:pt x="0" y="0"/>
                </a:moveTo>
                <a:lnTo>
                  <a:pt x="459545" y="0"/>
                </a:lnTo>
                <a:lnTo>
                  <a:pt x="459545" y="300111"/>
                </a:lnTo>
                <a:lnTo>
                  <a:pt x="0" y="300111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5" name="Text 33"/>
          <p:cNvSpPr/>
          <p:nvPr/>
        </p:nvSpPr>
        <p:spPr>
          <a:xfrm>
            <a:off x="2576263" y="5186292"/>
            <a:ext cx="534572" cy="300111"/>
          </a:xfrm>
          <a:prstGeom prst="rect">
            <a:avLst/>
          </a:prstGeom>
          <a:noFill/>
          <a:ln/>
        </p:spPr>
        <p:txBody>
          <a:bodyPr wrap="square" lIns="112542" tIns="37514" rIns="112542" bIns="37514" rtlCol="0" anchor="ctr"/>
          <a:lstStyle/>
          <a:p>
            <a:pPr>
              <a:lnSpc>
                <a:spcPct val="130000"/>
              </a:lnSpc>
            </a:pPr>
            <a:r>
              <a:rPr lang="en-US" sz="1182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Eau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3148506" y="5186292"/>
            <a:ext cx="703385" cy="300111"/>
          </a:xfrm>
          <a:custGeom>
            <a:avLst/>
            <a:gdLst/>
            <a:ahLst/>
            <a:cxnLst/>
            <a:rect l="l" t="t" r="r" b="b"/>
            <a:pathLst>
              <a:path w="703385" h="300111">
                <a:moveTo>
                  <a:pt x="0" y="0"/>
                </a:moveTo>
                <a:lnTo>
                  <a:pt x="703385" y="0"/>
                </a:lnTo>
                <a:lnTo>
                  <a:pt x="703385" y="300111"/>
                </a:lnTo>
                <a:lnTo>
                  <a:pt x="0" y="300111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7" name="Text 35"/>
          <p:cNvSpPr/>
          <p:nvPr/>
        </p:nvSpPr>
        <p:spPr>
          <a:xfrm>
            <a:off x="3148506" y="5186292"/>
            <a:ext cx="778412" cy="300111"/>
          </a:xfrm>
          <a:prstGeom prst="rect">
            <a:avLst/>
          </a:prstGeom>
          <a:noFill/>
          <a:ln/>
        </p:spPr>
        <p:txBody>
          <a:bodyPr wrap="square" lIns="112542" tIns="37514" rIns="112542" bIns="37514" rtlCol="0" anchor="ctr"/>
          <a:lstStyle/>
          <a:p>
            <a:pPr>
              <a:lnSpc>
                <a:spcPct val="130000"/>
              </a:lnSpc>
            </a:pPr>
            <a:r>
              <a:rPr lang="en-US" sz="1182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Énergie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3965057" y="5186292"/>
            <a:ext cx="590843" cy="300111"/>
          </a:xfrm>
          <a:custGeom>
            <a:avLst/>
            <a:gdLst/>
            <a:ahLst/>
            <a:cxnLst/>
            <a:rect l="l" t="t" r="r" b="b"/>
            <a:pathLst>
              <a:path w="590843" h="300111">
                <a:moveTo>
                  <a:pt x="0" y="0"/>
                </a:moveTo>
                <a:lnTo>
                  <a:pt x="590843" y="0"/>
                </a:lnTo>
                <a:lnTo>
                  <a:pt x="590843" y="300111"/>
                </a:lnTo>
                <a:lnTo>
                  <a:pt x="0" y="300111"/>
                </a:lnTo>
                <a:lnTo>
                  <a:pt x="0" y="0"/>
                </a:ln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9" name="Text 37"/>
          <p:cNvSpPr/>
          <p:nvPr/>
        </p:nvSpPr>
        <p:spPr>
          <a:xfrm>
            <a:off x="3965057" y="5186292"/>
            <a:ext cx="665871" cy="300111"/>
          </a:xfrm>
          <a:prstGeom prst="rect">
            <a:avLst/>
          </a:prstGeom>
          <a:noFill/>
          <a:ln/>
        </p:spPr>
        <p:txBody>
          <a:bodyPr wrap="square" lIns="112542" tIns="37514" rIns="112542" bIns="37514" rtlCol="0" anchor="ctr"/>
          <a:lstStyle/>
          <a:p>
            <a:pPr>
              <a:lnSpc>
                <a:spcPct val="130000"/>
              </a:lnSpc>
            </a:pPr>
            <a:r>
              <a:rPr lang="en-US" sz="1182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Santé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4666097" y="5186292"/>
            <a:ext cx="1041009" cy="300111"/>
          </a:xfrm>
          <a:custGeom>
            <a:avLst/>
            <a:gdLst/>
            <a:ahLst/>
            <a:cxnLst/>
            <a:rect l="l" t="t" r="r" b="b"/>
            <a:pathLst>
              <a:path w="1041009" h="300111">
                <a:moveTo>
                  <a:pt x="0" y="0"/>
                </a:moveTo>
                <a:lnTo>
                  <a:pt x="1041009" y="0"/>
                </a:lnTo>
                <a:lnTo>
                  <a:pt x="1041009" y="300111"/>
                </a:lnTo>
                <a:lnTo>
                  <a:pt x="0" y="300111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1" name="Text 39"/>
          <p:cNvSpPr/>
          <p:nvPr/>
        </p:nvSpPr>
        <p:spPr>
          <a:xfrm>
            <a:off x="4666097" y="5186292"/>
            <a:ext cx="1116037" cy="300111"/>
          </a:xfrm>
          <a:prstGeom prst="rect">
            <a:avLst/>
          </a:prstGeom>
          <a:noFill/>
          <a:ln/>
        </p:spPr>
        <p:txBody>
          <a:bodyPr wrap="square" lIns="112542" tIns="37514" rIns="112542" bIns="37514" rtlCol="0" anchor="ctr"/>
          <a:lstStyle/>
          <a:p>
            <a:pPr>
              <a:lnSpc>
                <a:spcPct val="130000"/>
              </a:lnSpc>
            </a:pPr>
            <a:r>
              <a:rPr lang="en-US" sz="1182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Ville durable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750148" y="1266092"/>
            <a:ext cx="5064369" cy="2100775"/>
          </a:xfrm>
          <a:custGeom>
            <a:avLst/>
            <a:gdLst/>
            <a:ahLst/>
            <a:cxnLst/>
            <a:rect l="l" t="t" r="r" b="b"/>
            <a:pathLst>
              <a:path w="5064369" h="2100775">
                <a:moveTo>
                  <a:pt x="0" y="0"/>
                </a:moveTo>
                <a:lnTo>
                  <a:pt x="5064369" y="0"/>
                </a:lnTo>
                <a:lnTo>
                  <a:pt x="5064369" y="2100775"/>
                </a:lnTo>
                <a:lnTo>
                  <a:pt x="0" y="2100775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3" name="Shape 41"/>
          <p:cNvSpPr/>
          <p:nvPr/>
        </p:nvSpPr>
        <p:spPr>
          <a:xfrm>
            <a:off x="6928338" y="1453662"/>
            <a:ext cx="225083" cy="225083"/>
          </a:xfrm>
          <a:custGeom>
            <a:avLst/>
            <a:gdLst/>
            <a:ahLst/>
            <a:cxnLst/>
            <a:rect l="l" t="t" r="r" b="b"/>
            <a:pathLst>
              <a:path w="225083" h="225083">
                <a:moveTo>
                  <a:pt x="56271" y="140677"/>
                </a:moveTo>
                <a:lnTo>
                  <a:pt x="10771" y="140677"/>
                </a:lnTo>
                <a:cubicBezTo>
                  <a:pt x="-176" y="140677"/>
                  <a:pt x="-6902" y="128763"/>
                  <a:pt x="-1275" y="119356"/>
                </a:cubicBezTo>
                <a:lnTo>
                  <a:pt x="21981" y="80582"/>
                </a:lnTo>
                <a:cubicBezTo>
                  <a:pt x="25805" y="74207"/>
                  <a:pt x="32663" y="70338"/>
                  <a:pt x="40093" y="70338"/>
                </a:cubicBezTo>
                <a:lnTo>
                  <a:pt x="81856" y="70338"/>
                </a:lnTo>
                <a:cubicBezTo>
                  <a:pt x="115311" y="13672"/>
                  <a:pt x="165207" y="10815"/>
                  <a:pt x="198574" y="15694"/>
                </a:cubicBezTo>
                <a:cubicBezTo>
                  <a:pt x="204201" y="16530"/>
                  <a:pt x="208598" y="20926"/>
                  <a:pt x="209389" y="26509"/>
                </a:cubicBezTo>
                <a:cubicBezTo>
                  <a:pt x="214269" y="59876"/>
                  <a:pt x="211411" y="109772"/>
                  <a:pt x="154745" y="143227"/>
                </a:cubicBezTo>
                <a:lnTo>
                  <a:pt x="154745" y="184990"/>
                </a:lnTo>
                <a:cubicBezTo>
                  <a:pt x="154745" y="192420"/>
                  <a:pt x="150876" y="199278"/>
                  <a:pt x="144502" y="203102"/>
                </a:cubicBezTo>
                <a:lnTo>
                  <a:pt x="105728" y="226358"/>
                </a:lnTo>
                <a:cubicBezTo>
                  <a:pt x="96364" y="231985"/>
                  <a:pt x="84406" y="225215"/>
                  <a:pt x="84406" y="214313"/>
                </a:cubicBezTo>
                <a:lnTo>
                  <a:pt x="84406" y="168812"/>
                </a:lnTo>
                <a:cubicBezTo>
                  <a:pt x="84406" y="153294"/>
                  <a:pt x="71789" y="140677"/>
                  <a:pt x="56271" y="140677"/>
                </a:cubicBezTo>
                <a:lnTo>
                  <a:pt x="56227" y="140677"/>
                </a:lnTo>
                <a:close/>
                <a:moveTo>
                  <a:pt x="175846" y="70338"/>
                </a:moveTo>
                <a:cubicBezTo>
                  <a:pt x="175846" y="58692"/>
                  <a:pt x="166391" y="49237"/>
                  <a:pt x="154745" y="49237"/>
                </a:cubicBezTo>
                <a:cubicBezTo>
                  <a:pt x="143098" y="49237"/>
                  <a:pt x="133643" y="58692"/>
                  <a:pt x="133643" y="70338"/>
                </a:cubicBezTo>
                <a:cubicBezTo>
                  <a:pt x="133643" y="81985"/>
                  <a:pt x="143098" y="91440"/>
                  <a:pt x="154745" y="91440"/>
                </a:cubicBezTo>
                <a:cubicBezTo>
                  <a:pt x="166391" y="91440"/>
                  <a:pt x="175846" y="81985"/>
                  <a:pt x="175846" y="70338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4" name="Text 42"/>
          <p:cNvSpPr/>
          <p:nvPr/>
        </p:nvSpPr>
        <p:spPr>
          <a:xfrm>
            <a:off x="7181557" y="1416148"/>
            <a:ext cx="4595446" cy="3001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72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Pourquoi c'est puissant ?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6900203" y="1866314"/>
            <a:ext cx="4839286" cy="2250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2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Les élèves voient le sens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900203" y="2128913"/>
            <a:ext cx="4829908" cy="187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4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Ils ne se demandent pas « À quoi ça sert ? »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6900203" y="2316482"/>
            <a:ext cx="4839286" cy="2250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2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Pensée systémique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6900203" y="2579079"/>
            <a:ext cx="4829908" cy="187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4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Ils apprennent à connecter les idées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6900203" y="2766648"/>
            <a:ext cx="4839286" cy="2250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2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Préparation au monde professionnel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6900203" y="3029245"/>
            <a:ext cx="4829908" cy="187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4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Résoudre des problèmes complexes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6768905" y="3479412"/>
            <a:ext cx="5045612" cy="2513428"/>
          </a:xfrm>
          <a:custGeom>
            <a:avLst/>
            <a:gdLst/>
            <a:ahLst/>
            <a:cxnLst/>
            <a:rect l="l" t="t" r="r" b="b"/>
            <a:pathLst>
              <a:path w="5045612" h="2513428">
                <a:moveTo>
                  <a:pt x="0" y="0"/>
                </a:moveTo>
                <a:lnTo>
                  <a:pt x="5045612" y="0"/>
                </a:lnTo>
                <a:lnTo>
                  <a:pt x="5045612" y="2513428"/>
                </a:lnTo>
                <a:lnTo>
                  <a:pt x="0" y="251342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2" name="Shape 50"/>
          <p:cNvSpPr/>
          <p:nvPr/>
        </p:nvSpPr>
        <p:spPr>
          <a:xfrm>
            <a:off x="6768905" y="3479412"/>
            <a:ext cx="37514" cy="2513428"/>
          </a:xfrm>
          <a:custGeom>
            <a:avLst/>
            <a:gdLst/>
            <a:ahLst/>
            <a:cxnLst/>
            <a:rect l="l" t="t" r="r" b="b"/>
            <a:pathLst>
              <a:path w="37514" h="2513428">
                <a:moveTo>
                  <a:pt x="0" y="0"/>
                </a:moveTo>
                <a:lnTo>
                  <a:pt x="37514" y="0"/>
                </a:lnTo>
                <a:lnTo>
                  <a:pt x="37514" y="2513428"/>
                </a:lnTo>
                <a:lnTo>
                  <a:pt x="0" y="2513428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3" name="Shape 51"/>
          <p:cNvSpPr/>
          <p:nvPr/>
        </p:nvSpPr>
        <p:spPr>
          <a:xfrm>
            <a:off x="6965852" y="3648224"/>
            <a:ext cx="225083" cy="225083"/>
          </a:xfrm>
          <a:custGeom>
            <a:avLst/>
            <a:gdLst/>
            <a:ahLst/>
            <a:cxnLst/>
            <a:rect l="l" t="t" r="r" b="b"/>
            <a:pathLst>
              <a:path w="225083" h="225083">
                <a:moveTo>
                  <a:pt x="0" y="31652"/>
                </a:moveTo>
                <a:cubicBezTo>
                  <a:pt x="0" y="25849"/>
                  <a:pt x="4704" y="21102"/>
                  <a:pt x="10551" y="21102"/>
                </a:cubicBezTo>
                <a:lnTo>
                  <a:pt x="31652" y="21102"/>
                </a:lnTo>
                <a:cubicBezTo>
                  <a:pt x="37499" y="21102"/>
                  <a:pt x="42203" y="25805"/>
                  <a:pt x="42203" y="31652"/>
                </a:cubicBezTo>
                <a:lnTo>
                  <a:pt x="42203" y="77372"/>
                </a:lnTo>
                <a:lnTo>
                  <a:pt x="52754" y="77372"/>
                </a:lnTo>
                <a:cubicBezTo>
                  <a:pt x="58601" y="77372"/>
                  <a:pt x="63305" y="82076"/>
                  <a:pt x="63305" y="87923"/>
                </a:cubicBezTo>
                <a:cubicBezTo>
                  <a:pt x="63305" y="93770"/>
                  <a:pt x="58601" y="98474"/>
                  <a:pt x="52754" y="98474"/>
                </a:cubicBezTo>
                <a:lnTo>
                  <a:pt x="10551" y="98474"/>
                </a:lnTo>
                <a:cubicBezTo>
                  <a:pt x="4704" y="98474"/>
                  <a:pt x="0" y="93770"/>
                  <a:pt x="0" y="87923"/>
                </a:cubicBezTo>
                <a:cubicBezTo>
                  <a:pt x="0" y="82076"/>
                  <a:pt x="4704" y="77372"/>
                  <a:pt x="10551" y="77372"/>
                </a:cubicBezTo>
                <a:lnTo>
                  <a:pt x="21102" y="77372"/>
                </a:lnTo>
                <a:lnTo>
                  <a:pt x="21102" y="42203"/>
                </a:lnTo>
                <a:lnTo>
                  <a:pt x="10551" y="42203"/>
                </a:lnTo>
                <a:cubicBezTo>
                  <a:pt x="4704" y="42203"/>
                  <a:pt x="0" y="37499"/>
                  <a:pt x="0" y="31652"/>
                </a:cubicBezTo>
                <a:close/>
                <a:moveTo>
                  <a:pt x="13364" y="132412"/>
                </a:moveTo>
                <a:cubicBezTo>
                  <a:pt x="18376" y="128631"/>
                  <a:pt x="24487" y="126609"/>
                  <a:pt x="30773" y="126609"/>
                </a:cubicBezTo>
                <a:lnTo>
                  <a:pt x="32927" y="126609"/>
                </a:lnTo>
                <a:cubicBezTo>
                  <a:pt x="47742" y="126609"/>
                  <a:pt x="59788" y="138655"/>
                  <a:pt x="59788" y="153470"/>
                </a:cubicBezTo>
                <a:cubicBezTo>
                  <a:pt x="59788" y="162086"/>
                  <a:pt x="55655" y="170131"/>
                  <a:pt x="48709" y="175187"/>
                </a:cubicBezTo>
                <a:lnTo>
                  <a:pt x="38159" y="182880"/>
                </a:lnTo>
                <a:lnTo>
                  <a:pt x="52754" y="182880"/>
                </a:lnTo>
                <a:cubicBezTo>
                  <a:pt x="58601" y="182880"/>
                  <a:pt x="63305" y="187584"/>
                  <a:pt x="63305" y="193431"/>
                </a:cubicBezTo>
                <a:cubicBezTo>
                  <a:pt x="63305" y="199278"/>
                  <a:pt x="58601" y="203982"/>
                  <a:pt x="52754" y="203982"/>
                </a:cubicBezTo>
                <a:lnTo>
                  <a:pt x="12881" y="203982"/>
                </a:lnTo>
                <a:cubicBezTo>
                  <a:pt x="5759" y="203982"/>
                  <a:pt x="0" y="198223"/>
                  <a:pt x="0" y="191101"/>
                </a:cubicBezTo>
                <a:cubicBezTo>
                  <a:pt x="0" y="186968"/>
                  <a:pt x="1978" y="183100"/>
                  <a:pt x="5319" y="180682"/>
                </a:cubicBezTo>
                <a:lnTo>
                  <a:pt x="36312" y="158130"/>
                </a:lnTo>
                <a:cubicBezTo>
                  <a:pt x="37807" y="157031"/>
                  <a:pt x="38686" y="155316"/>
                  <a:pt x="38686" y="153470"/>
                </a:cubicBezTo>
                <a:cubicBezTo>
                  <a:pt x="38686" y="150305"/>
                  <a:pt x="36092" y="147711"/>
                  <a:pt x="32927" y="147711"/>
                </a:cubicBezTo>
                <a:lnTo>
                  <a:pt x="30773" y="147711"/>
                </a:lnTo>
                <a:cubicBezTo>
                  <a:pt x="29059" y="147711"/>
                  <a:pt x="27388" y="148282"/>
                  <a:pt x="26025" y="149293"/>
                </a:cubicBezTo>
                <a:lnTo>
                  <a:pt x="16881" y="156151"/>
                </a:lnTo>
                <a:cubicBezTo>
                  <a:pt x="12221" y="159668"/>
                  <a:pt x="5627" y="158701"/>
                  <a:pt x="2110" y="154041"/>
                </a:cubicBezTo>
                <a:cubicBezTo>
                  <a:pt x="-1407" y="149381"/>
                  <a:pt x="-440" y="142787"/>
                  <a:pt x="4220" y="139270"/>
                </a:cubicBezTo>
                <a:lnTo>
                  <a:pt x="13364" y="132412"/>
                </a:lnTo>
                <a:close/>
                <a:moveTo>
                  <a:pt x="98474" y="28135"/>
                </a:moveTo>
                <a:lnTo>
                  <a:pt x="211015" y="28135"/>
                </a:lnTo>
                <a:cubicBezTo>
                  <a:pt x="218797" y="28135"/>
                  <a:pt x="225083" y="34422"/>
                  <a:pt x="225083" y="42203"/>
                </a:cubicBezTo>
                <a:cubicBezTo>
                  <a:pt x="225083" y="49984"/>
                  <a:pt x="218797" y="56271"/>
                  <a:pt x="211015" y="56271"/>
                </a:cubicBezTo>
                <a:lnTo>
                  <a:pt x="98474" y="56271"/>
                </a:lnTo>
                <a:cubicBezTo>
                  <a:pt x="90693" y="56271"/>
                  <a:pt x="84406" y="49984"/>
                  <a:pt x="84406" y="42203"/>
                </a:cubicBezTo>
                <a:cubicBezTo>
                  <a:pt x="84406" y="34422"/>
                  <a:pt x="90693" y="28135"/>
                  <a:pt x="98474" y="28135"/>
                </a:cubicBezTo>
                <a:close/>
                <a:moveTo>
                  <a:pt x="98474" y="98474"/>
                </a:moveTo>
                <a:lnTo>
                  <a:pt x="211015" y="98474"/>
                </a:lnTo>
                <a:cubicBezTo>
                  <a:pt x="218797" y="98474"/>
                  <a:pt x="225083" y="104760"/>
                  <a:pt x="225083" y="112542"/>
                </a:cubicBezTo>
                <a:cubicBezTo>
                  <a:pt x="225083" y="120323"/>
                  <a:pt x="218797" y="126609"/>
                  <a:pt x="211015" y="126609"/>
                </a:cubicBezTo>
                <a:lnTo>
                  <a:pt x="98474" y="126609"/>
                </a:lnTo>
                <a:cubicBezTo>
                  <a:pt x="90693" y="126609"/>
                  <a:pt x="84406" y="120323"/>
                  <a:pt x="84406" y="112542"/>
                </a:cubicBezTo>
                <a:cubicBezTo>
                  <a:pt x="84406" y="104760"/>
                  <a:pt x="90693" y="98474"/>
                  <a:pt x="98474" y="98474"/>
                </a:cubicBezTo>
                <a:close/>
                <a:moveTo>
                  <a:pt x="98474" y="168812"/>
                </a:moveTo>
                <a:lnTo>
                  <a:pt x="211015" y="168812"/>
                </a:lnTo>
                <a:cubicBezTo>
                  <a:pt x="218797" y="168812"/>
                  <a:pt x="225083" y="175099"/>
                  <a:pt x="225083" y="182880"/>
                </a:cubicBezTo>
                <a:cubicBezTo>
                  <a:pt x="225083" y="190661"/>
                  <a:pt x="218797" y="196948"/>
                  <a:pt x="211015" y="196948"/>
                </a:cubicBezTo>
                <a:lnTo>
                  <a:pt x="98474" y="196948"/>
                </a:lnTo>
                <a:cubicBezTo>
                  <a:pt x="90693" y="196948"/>
                  <a:pt x="84406" y="190661"/>
                  <a:pt x="84406" y="182880"/>
                </a:cubicBezTo>
                <a:cubicBezTo>
                  <a:pt x="84406" y="175099"/>
                  <a:pt x="90693" y="168812"/>
                  <a:pt x="98474" y="168812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4" name="Text 52"/>
          <p:cNvSpPr/>
          <p:nvPr/>
        </p:nvSpPr>
        <p:spPr>
          <a:xfrm>
            <a:off x="7219071" y="3629467"/>
            <a:ext cx="4539175" cy="262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77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Processus en 5 étapes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6937717" y="4042119"/>
            <a:ext cx="300111" cy="300111"/>
          </a:xfrm>
          <a:custGeom>
            <a:avLst/>
            <a:gdLst/>
            <a:ahLst/>
            <a:cxnLst/>
            <a:rect l="l" t="t" r="r" b="b"/>
            <a:pathLst>
              <a:path w="300111" h="300111">
                <a:moveTo>
                  <a:pt x="150055" y="0"/>
                </a:moveTo>
                <a:lnTo>
                  <a:pt x="150055" y="0"/>
                </a:lnTo>
                <a:cubicBezTo>
                  <a:pt x="232873" y="0"/>
                  <a:pt x="300111" y="67238"/>
                  <a:pt x="300111" y="150055"/>
                </a:cubicBezTo>
                <a:lnTo>
                  <a:pt x="300111" y="150055"/>
                </a:lnTo>
                <a:cubicBezTo>
                  <a:pt x="300111" y="232873"/>
                  <a:pt x="232873" y="300111"/>
                  <a:pt x="150055" y="300111"/>
                </a:cubicBezTo>
                <a:lnTo>
                  <a:pt x="150055" y="300111"/>
                </a:lnTo>
                <a:cubicBezTo>
                  <a:pt x="67238" y="300111"/>
                  <a:pt x="0" y="232873"/>
                  <a:pt x="0" y="150055"/>
                </a:cubicBezTo>
                <a:lnTo>
                  <a:pt x="0" y="150055"/>
                </a:lnTo>
                <a:cubicBezTo>
                  <a:pt x="0" y="67238"/>
                  <a:pt x="67238" y="0"/>
                  <a:pt x="150055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6" name="Text 54"/>
          <p:cNvSpPr/>
          <p:nvPr/>
        </p:nvSpPr>
        <p:spPr>
          <a:xfrm>
            <a:off x="6904892" y="4042119"/>
            <a:ext cx="365760" cy="3001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34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7350369" y="4079633"/>
            <a:ext cx="1538068" cy="2250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2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Choisir un phénomène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6937717" y="4417258"/>
            <a:ext cx="300111" cy="300111"/>
          </a:xfrm>
          <a:custGeom>
            <a:avLst/>
            <a:gdLst/>
            <a:ahLst/>
            <a:cxnLst/>
            <a:rect l="l" t="t" r="r" b="b"/>
            <a:pathLst>
              <a:path w="300111" h="300111">
                <a:moveTo>
                  <a:pt x="150055" y="0"/>
                </a:moveTo>
                <a:lnTo>
                  <a:pt x="150055" y="0"/>
                </a:lnTo>
                <a:cubicBezTo>
                  <a:pt x="232873" y="0"/>
                  <a:pt x="300111" y="67238"/>
                  <a:pt x="300111" y="150055"/>
                </a:cubicBezTo>
                <a:lnTo>
                  <a:pt x="300111" y="150055"/>
                </a:lnTo>
                <a:cubicBezTo>
                  <a:pt x="300111" y="232873"/>
                  <a:pt x="232873" y="300111"/>
                  <a:pt x="150055" y="300111"/>
                </a:cubicBezTo>
                <a:lnTo>
                  <a:pt x="150055" y="300111"/>
                </a:lnTo>
                <a:cubicBezTo>
                  <a:pt x="67238" y="300111"/>
                  <a:pt x="0" y="232873"/>
                  <a:pt x="0" y="150055"/>
                </a:cubicBezTo>
                <a:lnTo>
                  <a:pt x="0" y="150055"/>
                </a:lnTo>
                <a:cubicBezTo>
                  <a:pt x="0" y="67238"/>
                  <a:pt x="67238" y="0"/>
                  <a:pt x="150055" y="0"/>
                </a:cubicBez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9" name="Text 57"/>
          <p:cNvSpPr/>
          <p:nvPr/>
        </p:nvSpPr>
        <p:spPr>
          <a:xfrm>
            <a:off x="6904892" y="4417258"/>
            <a:ext cx="365760" cy="3001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34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60" name="Text 58"/>
          <p:cNvSpPr/>
          <p:nvPr/>
        </p:nvSpPr>
        <p:spPr>
          <a:xfrm>
            <a:off x="7350369" y="4454772"/>
            <a:ext cx="2016369" cy="2250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2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Planifier les liens disciplinaires</a:t>
            </a:r>
            <a:endParaRPr lang="en-US" sz="1600" dirty="0"/>
          </a:p>
        </p:txBody>
      </p:sp>
      <p:sp>
        <p:nvSpPr>
          <p:cNvPr id="61" name="Shape 59"/>
          <p:cNvSpPr/>
          <p:nvPr/>
        </p:nvSpPr>
        <p:spPr>
          <a:xfrm>
            <a:off x="6937717" y="4792396"/>
            <a:ext cx="300111" cy="300111"/>
          </a:xfrm>
          <a:custGeom>
            <a:avLst/>
            <a:gdLst/>
            <a:ahLst/>
            <a:cxnLst/>
            <a:rect l="l" t="t" r="r" b="b"/>
            <a:pathLst>
              <a:path w="300111" h="300111">
                <a:moveTo>
                  <a:pt x="150055" y="0"/>
                </a:moveTo>
                <a:lnTo>
                  <a:pt x="150055" y="0"/>
                </a:lnTo>
                <a:cubicBezTo>
                  <a:pt x="232873" y="0"/>
                  <a:pt x="300111" y="67238"/>
                  <a:pt x="300111" y="150055"/>
                </a:cubicBezTo>
                <a:lnTo>
                  <a:pt x="300111" y="150055"/>
                </a:lnTo>
                <a:cubicBezTo>
                  <a:pt x="300111" y="232873"/>
                  <a:pt x="232873" y="300111"/>
                  <a:pt x="150055" y="300111"/>
                </a:cubicBezTo>
                <a:lnTo>
                  <a:pt x="150055" y="300111"/>
                </a:lnTo>
                <a:cubicBezTo>
                  <a:pt x="67238" y="300111"/>
                  <a:pt x="0" y="232873"/>
                  <a:pt x="0" y="150055"/>
                </a:cubicBezTo>
                <a:lnTo>
                  <a:pt x="0" y="150055"/>
                </a:lnTo>
                <a:cubicBezTo>
                  <a:pt x="0" y="67238"/>
                  <a:pt x="67238" y="0"/>
                  <a:pt x="150055" y="0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2" name="Text 60"/>
          <p:cNvSpPr/>
          <p:nvPr/>
        </p:nvSpPr>
        <p:spPr>
          <a:xfrm>
            <a:off x="6904892" y="4792396"/>
            <a:ext cx="365760" cy="3001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34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63" name="Text 61"/>
          <p:cNvSpPr/>
          <p:nvPr/>
        </p:nvSpPr>
        <p:spPr>
          <a:xfrm>
            <a:off x="7350369" y="4829910"/>
            <a:ext cx="1312985" cy="2250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2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Poser les questions</a:t>
            </a:r>
            <a:endParaRPr lang="en-US" sz="1600" dirty="0"/>
          </a:p>
        </p:txBody>
      </p:sp>
      <p:sp>
        <p:nvSpPr>
          <p:cNvPr id="64" name="Shape 62"/>
          <p:cNvSpPr/>
          <p:nvPr/>
        </p:nvSpPr>
        <p:spPr>
          <a:xfrm>
            <a:off x="6937717" y="5167535"/>
            <a:ext cx="300111" cy="300111"/>
          </a:xfrm>
          <a:custGeom>
            <a:avLst/>
            <a:gdLst/>
            <a:ahLst/>
            <a:cxnLst/>
            <a:rect l="l" t="t" r="r" b="b"/>
            <a:pathLst>
              <a:path w="300111" h="300111">
                <a:moveTo>
                  <a:pt x="150055" y="0"/>
                </a:moveTo>
                <a:lnTo>
                  <a:pt x="150055" y="0"/>
                </a:lnTo>
                <a:cubicBezTo>
                  <a:pt x="232873" y="0"/>
                  <a:pt x="300111" y="67238"/>
                  <a:pt x="300111" y="150055"/>
                </a:cubicBezTo>
                <a:lnTo>
                  <a:pt x="300111" y="150055"/>
                </a:lnTo>
                <a:cubicBezTo>
                  <a:pt x="300111" y="232873"/>
                  <a:pt x="232873" y="300111"/>
                  <a:pt x="150055" y="300111"/>
                </a:cubicBezTo>
                <a:lnTo>
                  <a:pt x="150055" y="300111"/>
                </a:lnTo>
                <a:cubicBezTo>
                  <a:pt x="67238" y="300111"/>
                  <a:pt x="0" y="232873"/>
                  <a:pt x="0" y="150055"/>
                </a:cubicBezTo>
                <a:lnTo>
                  <a:pt x="0" y="150055"/>
                </a:lnTo>
                <a:cubicBezTo>
                  <a:pt x="0" y="67238"/>
                  <a:pt x="67238" y="0"/>
                  <a:pt x="150055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5" name="Text 63"/>
          <p:cNvSpPr/>
          <p:nvPr/>
        </p:nvSpPr>
        <p:spPr>
          <a:xfrm>
            <a:off x="6904892" y="5167535"/>
            <a:ext cx="365760" cy="3001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34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</a:t>
            </a:r>
            <a:endParaRPr lang="en-US" sz="1600" dirty="0"/>
          </a:p>
        </p:txBody>
      </p:sp>
      <p:sp>
        <p:nvSpPr>
          <p:cNvPr id="66" name="Text 64"/>
          <p:cNvSpPr/>
          <p:nvPr/>
        </p:nvSpPr>
        <p:spPr>
          <a:xfrm>
            <a:off x="7350369" y="5205048"/>
            <a:ext cx="1191065" cy="2250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2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Enquêter et créer</a:t>
            </a:r>
            <a:endParaRPr lang="en-US" sz="1600" dirty="0"/>
          </a:p>
        </p:txBody>
      </p:sp>
      <p:sp>
        <p:nvSpPr>
          <p:cNvPr id="67" name="Shape 65"/>
          <p:cNvSpPr/>
          <p:nvPr/>
        </p:nvSpPr>
        <p:spPr>
          <a:xfrm>
            <a:off x="6937717" y="5542673"/>
            <a:ext cx="300111" cy="300111"/>
          </a:xfrm>
          <a:custGeom>
            <a:avLst/>
            <a:gdLst/>
            <a:ahLst/>
            <a:cxnLst/>
            <a:rect l="l" t="t" r="r" b="b"/>
            <a:pathLst>
              <a:path w="300111" h="300111">
                <a:moveTo>
                  <a:pt x="150055" y="0"/>
                </a:moveTo>
                <a:lnTo>
                  <a:pt x="150055" y="0"/>
                </a:lnTo>
                <a:cubicBezTo>
                  <a:pt x="232873" y="0"/>
                  <a:pt x="300111" y="67238"/>
                  <a:pt x="300111" y="150055"/>
                </a:cubicBezTo>
                <a:lnTo>
                  <a:pt x="300111" y="150055"/>
                </a:lnTo>
                <a:cubicBezTo>
                  <a:pt x="300111" y="232873"/>
                  <a:pt x="232873" y="300111"/>
                  <a:pt x="150055" y="300111"/>
                </a:cubicBezTo>
                <a:lnTo>
                  <a:pt x="150055" y="300111"/>
                </a:lnTo>
                <a:cubicBezTo>
                  <a:pt x="67238" y="300111"/>
                  <a:pt x="0" y="232873"/>
                  <a:pt x="0" y="150055"/>
                </a:cubicBezTo>
                <a:lnTo>
                  <a:pt x="0" y="150055"/>
                </a:lnTo>
                <a:cubicBezTo>
                  <a:pt x="0" y="67238"/>
                  <a:pt x="67238" y="0"/>
                  <a:pt x="150055" y="0"/>
                </a:cubicBez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8" name="Text 66"/>
          <p:cNvSpPr/>
          <p:nvPr/>
        </p:nvSpPr>
        <p:spPr>
          <a:xfrm>
            <a:off x="6904892" y="5542673"/>
            <a:ext cx="365760" cy="3001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34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</a:t>
            </a:r>
            <a:endParaRPr lang="en-US" sz="1600" dirty="0"/>
          </a:p>
        </p:txBody>
      </p:sp>
      <p:sp>
        <p:nvSpPr>
          <p:cNvPr id="69" name="Text 67"/>
          <p:cNvSpPr/>
          <p:nvPr/>
        </p:nvSpPr>
        <p:spPr>
          <a:xfrm>
            <a:off x="7350369" y="5580187"/>
            <a:ext cx="1416148" cy="2250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2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Présenter et réfléchir</a:t>
            </a:r>
            <a:endParaRPr lang="en-US" sz="1600" dirty="0"/>
          </a:p>
        </p:txBody>
      </p:sp>
      <p:sp>
        <p:nvSpPr>
          <p:cNvPr id="70" name="Shape 68"/>
          <p:cNvSpPr/>
          <p:nvPr/>
        </p:nvSpPr>
        <p:spPr>
          <a:xfrm>
            <a:off x="6750148" y="6105381"/>
            <a:ext cx="5064369" cy="750277"/>
          </a:xfrm>
          <a:custGeom>
            <a:avLst/>
            <a:gdLst/>
            <a:ahLst/>
            <a:cxnLst/>
            <a:rect l="l" t="t" r="r" b="b"/>
            <a:pathLst>
              <a:path w="5064369" h="750277">
                <a:moveTo>
                  <a:pt x="0" y="0"/>
                </a:moveTo>
                <a:lnTo>
                  <a:pt x="5064369" y="0"/>
                </a:lnTo>
                <a:lnTo>
                  <a:pt x="5064369" y="750277"/>
                </a:lnTo>
                <a:lnTo>
                  <a:pt x="0" y="750277"/>
                </a:lnTo>
                <a:lnTo>
                  <a:pt x="0" y="0"/>
                </a:ln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1" name="Text 69"/>
          <p:cNvSpPr/>
          <p:nvPr/>
        </p:nvSpPr>
        <p:spPr>
          <a:xfrm>
            <a:off x="6820486" y="6217922"/>
            <a:ext cx="4923692" cy="262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29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Les 4C du 21e siècle</a:t>
            </a:r>
            <a:endParaRPr lang="en-US" sz="1600" dirty="0"/>
          </a:p>
        </p:txBody>
      </p:sp>
      <p:sp>
        <p:nvSpPr>
          <p:cNvPr id="72" name="Text 70"/>
          <p:cNvSpPr/>
          <p:nvPr/>
        </p:nvSpPr>
        <p:spPr>
          <a:xfrm>
            <a:off x="7469320" y="6555547"/>
            <a:ext cx="965982" cy="187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34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Communication</a:t>
            </a:r>
            <a:endParaRPr lang="en-US" sz="1600" dirty="0"/>
          </a:p>
        </p:txBody>
      </p:sp>
      <p:sp>
        <p:nvSpPr>
          <p:cNvPr id="73" name="Text 71"/>
          <p:cNvSpPr/>
          <p:nvPr/>
        </p:nvSpPr>
        <p:spPr>
          <a:xfrm>
            <a:off x="8522677" y="6555547"/>
            <a:ext cx="825305" cy="187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34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Collaboration</a:t>
            </a:r>
            <a:endParaRPr lang="en-US" sz="1600" dirty="0"/>
          </a:p>
        </p:txBody>
      </p:sp>
      <p:sp>
        <p:nvSpPr>
          <p:cNvPr id="74" name="Text 72"/>
          <p:cNvSpPr/>
          <p:nvPr/>
        </p:nvSpPr>
        <p:spPr>
          <a:xfrm>
            <a:off x="9435827" y="6555547"/>
            <a:ext cx="965982" cy="187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34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Critical Thinking</a:t>
            </a:r>
            <a:endParaRPr lang="en-US" sz="1600" dirty="0"/>
          </a:p>
        </p:txBody>
      </p:sp>
      <p:sp>
        <p:nvSpPr>
          <p:cNvPr id="75" name="Text 73"/>
          <p:cNvSpPr/>
          <p:nvPr/>
        </p:nvSpPr>
        <p:spPr>
          <a:xfrm>
            <a:off x="10485120" y="6555547"/>
            <a:ext cx="609600" cy="187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34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Creativity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4934" y="354934"/>
            <a:ext cx="11544245" cy="177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8" b="1" kern="0" spc="196" dirty="0">
                <a:solidFill>
                  <a:srgbClr val="6D8B7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03 • Méthodes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54934" y="603389"/>
            <a:ext cx="11677345" cy="4880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74" b="1" dirty="0">
                <a:solidFill>
                  <a:srgbClr val="4A6C8C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Les Sept Méthodes Pédagogiques Innovantes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72681" y="1233397"/>
            <a:ext cx="5670079" cy="1171284"/>
          </a:xfrm>
          <a:custGeom>
            <a:avLst/>
            <a:gdLst/>
            <a:ahLst/>
            <a:cxnLst/>
            <a:rect l="l" t="t" r="r" b="b"/>
            <a:pathLst>
              <a:path w="5670079" h="1171284">
                <a:moveTo>
                  <a:pt x="0" y="0"/>
                </a:moveTo>
                <a:lnTo>
                  <a:pt x="5670079" y="0"/>
                </a:lnTo>
                <a:lnTo>
                  <a:pt x="5670079" y="1171284"/>
                </a:lnTo>
                <a:lnTo>
                  <a:pt x="0" y="117128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372681" y="1233397"/>
            <a:ext cx="35493" cy="1171284"/>
          </a:xfrm>
          <a:custGeom>
            <a:avLst/>
            <a:gdLst/>
            <a:ahLst/>
            <a:cxnLst/>
            <a:rect l="l" t="t" r="r" b="b"/>
            <a:pathLst>
              <a:path w="35493" h="1171284">
                <a:moveTo>
                  <a:pt x="0" y="0"/>
                </a:moveTo>
                <a:lnTo>
                  <a:pt x="35493" y="0"/>
                </a:lnTo>
                <a:lnTo>
                  <a:pt x="35493" y="1171284"/>
                </a:lnTo>
                <a:lnTo>
                  <a:pt x="0" y="1171284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532402" y="1375371"/>
            <a:ext cx="425921" cy="425921"/>
          </a:xfrm>
          <a:custGeom>
            <a:avLst/>
            <a:gdLst/>
            <a:ahLst/>
            <a:cxnLst/>
            <a:rect l="l" t="t" r="r" b="b"/>
            <a:pathLst>
              <a:path w="425921" h="425921">
                <a:moveTo>
                  <a:pt x="212961" y="0"/>
                </a:moveTo>
                <a:lnTo>
                  <a:pt x="212961" y="0"/>
                </a:lnTo>
                <a:cubicBezTo>
                  <a:pt x="330497" y="0"/>
                  <a:pt x="425921" y="95424"/>
                  <a:pt x="425921" y="212961"/>
                </a:cubicBezTo>
                <a:lnTo>
                  <a:pt x="425921" y="212961"/>
                </a:lnTo>
                <a:cubicBezTo>
                  <a:pt x="425921" y="330497"/>
                  <a:pt x="330497" y="425921"/>
                  <a:pt x="212961" y="425921"/>
                </a:cubicBezTo>
                <a:lnTo>
                  <a:pt x="212961" y="425921"/>
                </a:lnTo>
                <a:cubicBezTo>
                  <a:pt x="95424" y="425921"/>
                  <a:pt x="0" y="330497"/>
                  <a:pt x="0" y="212961"/>
                </a:cubicBezTo>
                <a:lnTo>
                  <a:pt x="0" y="212961"/>
                </a:lnTo>
                <a:cubicBezTo>
                  <a:pt x="0" y="95424"/>
                  <a:pt x="95424" y="0"/>
                  <a:pt x="212961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Text 5"/>
          <p:cNvSpPr/>
          <p:nvPr/>
        </p:nvSpPr>
        <p:spPr>
          <a:xfrm>
            <a:off x="488035" y="1375371"/>
            <a:ext cx="514655" cy="425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97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64803" y="1464105"/>
            <a:ext cx="2386934" cy="248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8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Apprentissage par phénomènes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32402" y="1872279"/>
            <a:ext cx="5439371" cy="390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18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Interdisciplinarité</a:t>
            </a:r>
            <a:r>
              <a:rPr lang="en-US" sz="1118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autour de thèmes réels. Les matières sont des outils pour comprendre un phénomène complexe.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168022" y="1233397"/>
            <a:ext cx="5670079" cy="1171284"/>
          </a:xfrm>
          <a:custGeom>
            <a:avLst/>
            <a:gdLst/>
            <a:ahLst/>
            <a:cxnLst/>
            <a:rect l="l" t="t" r="r" b="b"/>
            <a:pathLst>
              <a:path w="5670079" h="1171284">
                <a:moveTo>
                  <a:pt x="0" y="0"/>
                </a:moveTo>
                <a:lnTo>
                  <a:pt x="5670079" y="0"/>
                </a:lnTo>
                <a:lnTo>
                  <a:pt x="5670079" y="1171284"/>
                </a:lnTo>
                <a:lnTo>
                  <a:pt x="0" y="117128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Shape 9"/>
          <p:cNvSpPr/>
          <p:nvPr/>
        </p:nvSpPr>
        <p:spPr>
          <a:xfrm>
            <a:off x="6168022" y="1233397"/>
            <a:ext cx="35493" cy="1171284"/>
          </a:xfrm>
          <a:custGeom>
            <a:avLst/>
            <a:gdLst/>
            <a:ahLst/>
            <a:cxnLst/>
            <a:rect l="l" t="t" r="r" b="b"/>
            <a:pathLst>
              <a:path w="35493" h="1171284">
                <a:moveTo>
                  <a:pt x="0" y="0"/>
                </a:moveTo>
                <a:lnTo>
                  <a:pt x="35493" y="0"/>
                </a:lnTo>
                <a:lnTo>
                  <a:pt x="35493" y="1171284"/>
                </a:lnTo>
                <a:lnTo>
                  <a:pt x="0" y="1171284"/>
                </a:lnTo>
                <a:lnTo>
                  <a:pt x="0" y="0"/>
                </a:ln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Shape 10"/>
          <p:cNvSpPr/>
          <p:nvPr/>
        </p:nvSpPr>
        <p:spPr>
          <a:xfrm>
            <a:off x="6327743" y="1375371"/>
            <a:ext cx="425921" cy="425921"/>
          </a:xfrm>
          <a:custGeom>
            <a:avLst/>
            <a:gdLst/>
            <a:ahLst/>
            <a:cxnLst/>
            <a:rect l="l" t="t" r="r" b="b"/>
            <a:pathLst>
              <a:path w="425921" h="425921">
                <a:moveTo>
                  <a:pt x="212961" y="0"/>
                </a:moveTo>
                <a:lnTo>
                  <a:pt x="212961" y="0"/>
                </a:lnTo>
                <a:cubicBezTo>
                  <a:pt x="330497" y="0"/>
                  <a:pt x="425921" y="95424"/>
                  <a:pt x="425921" y="212961"/>
                </a:cubicBezTo>
                <a:lnTo>
                  <a:pt x="425921" y="212961"/>
                </a:lnTo>
                <a:cubicBezTo>
                  <a:pt x="425921" y="330497"/>
                  <a:pt x="330497" y="425921"/>
                  <a:pt x="212961" y="425921"/>
                </a:cubicBezTo>
                <a:lnTo>
                  <a:pt x="212961" y="425921"/>
                </a:lnTo>
                <a:cubicBezTo>
                  <a:pt x="95424" y="425921"/>
                  <a:pt x="0" y="330497"/>
                  <a:pt x="0" y="212961"/>
                </a:cubicBezTo>
                <a:lnTo>
                  <a:pt x="0" y="212961"/>
                </a:lnTo>
                <a:cubicBezTo>
                  <a:pt x="0" y="95424"/>
                  <a:pt x="95424" y="0"/>
                  <a:pt x="212961" y="0"/>
                </a:cubicBez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6283376" y="1375371"/>
            <a:ext cx="514655" cy="425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97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860145" y="1464105"/>
            <a:ext cx="2120734" cy="248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8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Apprentissage par l'enquête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27743" y="1872279"/>
            <a:ext cx="5439371" cy="390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18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Inquiry-Based Learning.</a:t>
            </a:r>
            <a:r>
              <a:rPr lang="en-US" sz="1118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L'élève apprend en posant des questions et en cherchant les réponses. Le professeur guide, ne donne pas la réponse.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372681" y="2511162"/>
            <a:ext cx="5670079" cy="1171284"/>
          </a:xfrm>
          <a:custGeom>
            <a:avLst/>
            <a:gdLst/>
            <a:ahLst/>
            <a:cxnLst/>
            <a:rect l="l" t="t" r="r" b="b"/>
            <a:pathLst>
              <a:path w="5670079" h="1171284">
                <a:moveTo>
                  <a:pt x="0" y="0"/>
                </a:moveTo>
                <a:lnTo>
                  <a:pt x="5670079" y="0"/>
                </a:lnTo>
                <a:lnTo>
                  <a:pt x="5670079" y="1171284"/>
                </a:lnTo>
                <a:lnTo>
                  <a:pt x="0" y="117128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Shape 15"/>
          <p:cNvSpPr/>
          <p:nvPr/>
        </p:nvSpPr>
        <p:spPr>
          <a:xfrm>
            <a:off x="372681" y="2511162"/>
            <a:ext cx="35493" cy="1171284"/>
          </a:xfrm>
          <a:custGeom>
            <a:avLst/>
            <a:gdLst/>
            <a:ahLst/>
            <a:cxnLst/>
            <a:rect l="l" t="t" r="r" b="b"/>
            <a:pathLst>
              <a:path w="35493" h="1171284">
                <a:moveTo>
                  <a:pt x="0" y="0"/>
                </a:moveTo>
                <a:lnTo>
                  <a:pt x="35493" y="0"/>
                </a:lnTo>
                <a:lnTo>
                  <a:pt x="35493" y="1171284"/>
                </a:lnTo>
                <a:lnTo>
                  <a:pt x="0" y="1171284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Shape 16"/>
          <p:cNvSpPr/>
          <p:nvPr/>
        </p:nvSpPr>
        <p:spPr>
          <a:xfrm>
            <a:off x="532402" y="2653135"/>
            <a:ext cx="425921" cy="425921"/>
          </a:xfrm>
          <a:custGeom>
            <a:avLst/>
            <a:gdLst/>
            <a:ahLst/>
            <a:cxnLst/>
            <a:rect l="l" t="t" r="r" b="b"/>
            <a:pathLst>
              <a:path w="425921" h="425921">
                <a:moveTo>
                  <a:pt x="212961" y="0"/>
                </a:moveTo>
                <a:lnTo>
                  <a:pt x="212961" y="0"/>
                </a:lnTo>
                <a:cubicBezTo>
                  <a:pt x="330497" y="0"/>
                  <a:pt x="425921" y="95424"/>
                  <a:pt x="425921" y="212961"/>
                </a:cubicBezTo>
                <a:lnTo>
                  <a:pt x="425921" y="212961"/>
                </a:lnTo>
                <a:cubicBezTo>
                  <a:pt x="425921" y="330497"/>
                  <a:pt x="330497" y="425921"/>
                  <a:pt x="212961" y="425921"/>
                </a:cubicBezTo>
                <a:lnTo>
                  <a:pt x="212961" y="425921"/>
                </a:lnTo>
                <a:cubicBezTo>
                  <a:pt x="95424" y="425921"/>
                  <a:pt x="0" y="330497"/>
                  <a:pt x="0" y="212961"/>
                </a:cubicBezTo>
                <a:lnTo>
                  <a:pt x="0" y="212961"/>
                </a:lnTo>
                <a:cubicBezTo>
                  <a:pt x="0" y="95424"/>
                  <a:pt x="95424" y="0"/>
                  <a:pt x="212961" y="0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Text 17"/>
          <p:cNvSpPr/>
          <p:nvPr/>
        </p:nvSpPr>
        <p:spPr>
          <a:xfrm>
            <a:off x="488035" y="2653135"/>
            <a:ext cx="514655" cy="425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97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03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64803" y="2741869"/>
            <a:ext cx="1952140" cy="248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8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Apprentissage par projets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32402" y="3150044"/>
            <a:ext cx="5439371" cy="390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18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Project-Based Learning.</a:t>
            </a:r>
            <a:r>
              <a:rPr lang="en-US" sz="1118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Projet de long terme aboutissant à un résultat concret. Les élèves apprennent à gérer leur temps, collaborer, produire.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168022" y="2511162"/>
            <a:ext cx="5670079" cy="1171284"/>
          </a:xfrm>
          <a:custGeom>
            <a:avLst/>
            <a:gdLst/>
            <a:ahLst/>
            <a:cxnLst/>
            <a:rect l="l" t="t" r="r" b="b"/>
            <a:pathLst>
              <a:path w="5670079" h="1171284">
                <a:moveTo>
                  <a:pt x="0" y="0"/>
                </a:moveTo>
                <a:lnTo>
                  <a:pt x="5670079" y="0"/>
                </a:lnTo>
                <a:lnTo>
                  <a:pt x="5670079" y="1171284"/>
                </a:lnTo>
                <a:lnTo>
                  <a:pt x="0" y="117128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3" name="Shape 21"/>
          <p:cNvSpPr/>
          <p:nvPr/>
        </p:nvSpPr>
        <p:spPr>
          <a:xfrm>
            <a:off x="6168022" y="2511162"/>
            <a:ext cx="35493" cy="1171284"/>
          </a:xfrm>
          <a:custGeom>
            <a:avLst/>
            <a:gdLst/>
            <a:ahLst/>
            <a:cxnLst/>
            <a:rect l="l" t="t" r="r" b="b"/>
            <a:pathLst>
              <a:path w="35493" h="1171284">
                <a:moveTo>
                  <a:pt x="0" y="0"/>
                </a:moveTo>
                <a:lnTo>
                  <a:pt x="35493" y="0"/>
                </a:lnTo>
                <a:lnTo>
                  <a:pt x="35493" y="1171284"/>
                </a:lnTo>
                <a:lnTo>
                  <a:pt x="0" y="1171284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Shape 22"/>
          <p:cNvSpPr/>
          <p:nvPr/>
        </p:nvSpPr>
        <p:spPr>
          <a:xfrm>
            <a:off x="6327743" y="2653135"/>
            <a:ext cx="425921" cy="425921"/>
          </a:xfrm>
          <a:custGeom>
            <a:avLst/>
            <a:gdLst/>
            <a:ahLst/>
            <a:cxnLst/>
            <a:rect l="l" t="t" r="r" b="b"/>
            <a:pathLst>
              <a:path w="425921" h="425921">
                <a:moveTo>
                  <a:pt x="212961" y="0"/>
                </a:moveTo>
                <a:lnTo>
                  <a:pt x="212961" y="0"/>
                </a:lnTo>
                <a:cubicBezTo>
                  <a:pt x="330497" y="0"/>
                  <a:pt x="425921" y="95424"/>
                  <a:pt x="425921" y="212961"/>
                </a:cubicBezTo>
                <a:lnTo>
                  <a:pt x="425921" y="212961"/>
                </a:lnTo>
                <a:cubicBezTo>
                  <a:pt x="425921" y="330497"/>
                  <a:pt x="330497" y="425921"/>
                  <a:pt x="212961" y="425921"/>
                </a:cubicBezTo>
                <a:lnTo>
                  <a:pt x="212961" y="425921"/>
                </a:lnTo>
                <a:cubicBezTo>
                  <a:pt x="95424" y="425921"/>
                  <a:pt x="0" y="330497"/>
                  <a:pt x="0" y="212961"/>
                </a:cubicBezTo>
                <a:lnTo>
                  <a:pt x="0" y="212961"/>
                </a:lnTo>
                <a:cubicBezTo>
                  <a:pt x="0" y="95424"/>
                  <a:pt x="95424" y="0"/>
                  <a:pt x="212961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Text 23"/>
          <p:cNvSpPr/>
          <p:nvPr/>
        </p:nvSpPr>
        <p:spPr>
          <a:xfrm>
            <a:off x="6283376" y="2653135"/>
            <a:ext cx="514655" cy="425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97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04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860145" y="2741869"/>
            <a:ext cx="1703686" cy="248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8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Apprentissage ludique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327743" y="3150044"/>
            <a:ext cx="5439371" cy="390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18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Apprentissage expérientiel.</a:t>
            </a:r>
            <a:r>
              <a:rPr lang="en-US" sz="1118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Surtout au primaire, le jeu est un moteur d'apprentissage. Les enfants apprennent en manipulant, en expérimentant.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372681" y="3788926"/>
            <a:ext cx="5670079" cy="1171284"/>
          </a:xfrm>
          <a:custGeom>
            <a:avLst/>
            <a:gdLst/>
            <a:ahLst/>
            <a:cxnLst/>
            <a:rect l="l" t="t" r="r" b="b"/>
            <a:pathLst>
              <a:path w="5670079" h="1171284">
                <a:moveTo>
                  <a:pt x="0" y="0"/>
                </a:moveTo>
                <a:lnTo>
                  <a:pt x="5670079" y="0"/>
                </a:lnTo>
                <a:lnTo>
                  <a:pt x="5670079" y="1171284"/>
                </a:lnTo>
                <a:lnTo>
                  <a:pt x="0" y="117128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Shape 27"/>
          <p:cNvSpPr/>
          <p:nvPr/>
        </p:nvSpPr>
        <p:spPr>
          <a:xfrm>
            <a:off x="372681" y="3788926"/>
            <a:ext cx="35493" cy="1171284"/>
          </a:xfrm>
          <a:custGeom>
            <a:avLst/>
            <a:gdLst/>
            <a:ahLst/>
            <a:cxnLst/>
            <a:rect l="l" t="t" r="r" b="b"/>
            <a:pathLst>
              <a:path w="35493" h="1171284">
                <a:moveTo>
                  <a:pt x="0" y="0"/>
                </a:moveTo>
                <a:lnTo>
                  <a:pt x="35493" y="0"/>
                </a:lnTo>
                <a:lnTo>
                  <a:pt x="35493" y="1171284"/>
                </a:lnTo>
                <a:lnTo>
                  <a:pt x="0" y="1171284"/>
                </a:lnTo>
                <a:lnTo>
                  <a:pt x="0" y="0"/>
                </a:ln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Shape 28"/>
          <p:cNvSpPr/>
          <p:nvPr/>
        </p:nvSpPr>
        <p:spPr>
          <a:xfrm>
            <a:off x="532402" y="3930900"/>
            <a:ext cx="425921" cy="425921"/>
          </a:xfrm>
          <a:custGeom>
            <a:avLst/>
            <a:gdLst/>
            <a:ahLst/>
            <a:cxnLst/>
            <a:rect l="l" t="t" r="r" b="b"/>
            <a:pathLst>
              <a:path w="425921" h="425921">
                <a:moveTo>
                  <a:pt x="212961" y="0"/>
                </a:moveTo>
                <a:lnTo>
                  <a:pt x="212961" y="0"/>
                </a:lnTo>
                <a:cubicBezTo>
                  <a:pt x="330497" y="0"/>
                  <a:pt x="425921" y="95424"/>
                  <a:pt x="425921" y="212961"/>
                </a:cubicBezTo>
                <a:lnTo>
                  <a:pt x="425921" y="212961"/>
                </a:lnTo>
                <a:cubicBezTo>
                  <a:pt x="425921" y="330497"/>
                  <a:pt x="330497" y="425921"/>
                  <a:pt x="212961" y="425921"/>
                </a:cubicBezTo>
                <a:lnTo>
                  <a:pt x="212961" y="425921"/>
                </a:lnTo>
                <a:cubicBezTo>
                  <a:pt x="95424" y="425921"/>
                  <a:pt x="0" y="330497"/>
                  <a:pt x="0" y="212961"/>
                </a:cubicBezTo>
                <a:lnTo>
                  <a:pt x="0" y="212961"/>
                </a:lnTo>
                <a:cubicBezTo>
                  <a:pt x="0" y="95424"/>
                  <a:pt x="95424" y="0"/>
                  <a:pt x="212961" y="0"/>
                </a:cubicBez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1" name="Text 29"/>
          <p:cNvSpPr/>
          <p:nvPr/>
        </p:nvSpPr>
        <p:spPr>
          <a:xfrm>
            <a:off x="488035" y="3930900"/>
            <a:ext cx="514655" cy="425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97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05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1064803" y="4019633"/>
            <a:ext cx="1987633" cy="248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8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Apprentissage collaboratif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532402" y="4427808"/>
            <a:ext cx="5439371" cy="390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18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Les élèves </a:t>
            </a:r>
            <a:r>
              <a:rPr lang="en-US" sz="1118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travaillent en groupe</a:t>
            </a:r>
            <a:r>
              <a:rPr lang="en-US" sz="1118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avec des rôles définis. Ils apprennent à communiquer, négocier, prendre des décisions collectives.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168022" y="3788926"/>
            <a:ext cx="5670079" cy="1171284"/>
          </a:xfrm>
          <a:custGeom>
            <a:avLst/>
            <a:gdLst/>
            <a:ahLst/>
            <a:cxnLst/>
            <a:rect l="l" t="t" r="r" b="b"/>
            <a:pathLst>
              <a:path w="5670079" h="1171284">
                <a:moveTo>
                  <a:pt x="0" y="0"/>
                </a:moveTo>
                <a:lnTo>
                  <a:pt x="5670079" y="0"/>
                </a:lnTo>
                <a:lnTo>
                  <a:pt x="5670079" y="1171284"/>
                </a:lnTo>
                <a:lnTo>
                  <a:pt x="0" y="117128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5" name="Shape 33"/>
          <p:cNvSpPr/>
          <p:nvPr/>
        </p:nvSpPr>
        <p:spPr>
          <a:xfrm>
            <a:off x="6168022" y="3788926"/>
            <a:ext cx="35493" cy="1171284"/>
          </a:xfrm>
          <a:custGeom>
            <a:avLst/>
            <a:gdLst/>
            <a:ahLst/>
            <a:cxnLst/>
            <a:rect l="l" t="t" r="r" b="b"/>
            <a:pathLst>
              <a:path w="35493" h="1171284">
                <a:moveTo>
                  <a:pt x="0" y="0"/>
                </a:moveTo>
                <a:lnTo>
                  <a:pt x="35493" y="0"/>
                </a:lnTo>
                <a:lnTo>
                  <a:pt x="35493" y="1171284"/>
                </a:lnTo>
                <a:lnTo>
                  <a:pt x="0" y="1171284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6" name="Shape 34"/>
          <p:cNvSpPr/>
          <p:nvPr/>
        </p:nvSpPr>
        <p:spPr>
          <a:xfrm>
            <a:off x="6327743" y="3930900"/>
            <a:ext cx="425921" cy="425921"/>
          </a:xfrm>
          <a:custGeom>
            <a:avLst/>
            <a:gdLst/>
            <a:ahLst/>
            <a:cxnLst/>
            <a:rect l="l" t="t" r="r" b="b"/>
            <a:pathLst>
              <a:path w="425921" h="425921">
                <a:moveTo>
                  <a:pt x="212961" y="0"/>
                </a:moveTo>
                <a:lnTo>
                  <a:pt x="212961" y="0"/>
                </a:lnTo>
                <a:cubicBezTo>
                  <a:pt x="330497" y="0"/>
                  <a:pt x="425921" y="95424"/>
                  <a:pt x="425921" y="212961"/>
                </a:cubicBezTo>
                <a:lnTo>
                  <a:pt x="425921" y="212961"/>
                </a:lnTo>
                <a:cubicBezTo>
                  <a:pt x="425921" y="330497"/>
                  <a:pt x="330497" y="425921"/>
                  <a:pt x="212961" y="425921"/>
                </a:cubicBezTo>
                <a:lnTo>
                  <a:pt x="212961" y="425921"/>
                </a:lnTo>
                <a:cubicBezTo>
                  <a:pt x="95424" y="425921"/>
                  <a:pt x="0" y="330497"/>
                  <a:pt x="0" y="212961"/>
                </a:cubicBezTo>
                <a:lnTo>
                  <a:pt x="0" y="212961"/>
                </a:lnTo>
                <a:cubicBezTo>
                  <a:pt x="0" y="95424"/>
                  <a:pt x="95424" y="0"/>
                  <a:pt x="212961" y="0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7" name="Text 35"/>
          <p:cNvSpPr/>
          <p:nvPr/>
        </p:nvSpPr>
        <p:spPr>
          <a:xfrm>
            <a:off x="6283376" y="3930900"/>
            <a:ext cx="514655" cy="425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97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06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860145" y="4019633"/>
            <a:ext cx="2138480" cy="248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8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Différenciation pédagogique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327743" y="4427808"/>
            <a:ext cx="5439371" cy="390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18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Chaque élève est différent.</a:t>
            </a:r>
            <a:r>
              <a:rPr lang="en-US" sz="1118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L'enseignant adapte le contenu, le rythme, les méthodes. Sans stigmatisation.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372681" y="5066690"/>
            <a:ext cx="11464384" cy="976070"/>
          </a:xfrm>
          <a:custGeom>
            <a:avLst/>
            <a:gdLst/>
            <a:ahLst/>
            <a:cxnLst/>
            <a:rect l="l" t="t" r="r" b="b"/>
            <a:pathLst>
              <a:path w="11464384" h="976070">
                <a:moveTo>
                  <a:pt x="0" y="0"/>
                </a:moveTo>
                <a:lnTo>
                  <a:pt x="11464384" y="0"/>
                </a:lnTo>
                <a:lnTo>
                  <a:pt x="11464384" y="976070"/>
                </a:lnTo>
                <a:lnTo>
                  <a:pt x="0" y="97607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1" name="Shape 39"/>
          <p:cNvSpPr/>
          <p:nvPr/>
        </p:nvSpPr>
        <p:spPr>
          <a:xfrm>
            <a:off x="372681" y="5066690"/>
            <a:ext cx="35493" cy="976070"/>
          </a:xfrm>
          <a:custGeom>
            <a:avLst/>
            <a:gdLst/>
            <a:ahLst/>
            <a:cxnLst/>
            <a:rect l="l" t="t" r="r" b="b"/>
            <a:pathLst>
              <a:path w="35493" h="976070">
                <a:moveTo>
                  <a:pt x="0" y="0"/>
                </a:moveTo>
                <a:lnTo>
                  <a:pt x="35493" y="0"/>
                </a:lnTo>
                <a:lnTo>
                  <a:pt x="35493" y="976070"/>
                </a:lnTo>
                <a:lnTo>
                  <a:pt x="0" y="97607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2" name="Shape 40"/>
          <p:cNvSpPr/>
          <p:nvPr/>
        </p:nvSpPr>
        <p:spPr>
          <a:xfrm>
            <a:off x="532402" y="5208664"/>
            <a:ext cx="425921" cy="425921"/>
          </a:xfrm>
          <a:custGeom>
            <a:avLst/>
            <a:gdLst/>
            <a:ahLst/>
            <a:cxnLst/>
            <a:rect l="l" t="t" r="r" b="b"/>
            <a:pathLst>
              <a:path w="425921" h="425921">
                <a:moveTo>
                  <a:pt x="212961" y="0"/>
                </a:moveTo>
                <a:lnTo>
                  <a:pt x="212961" y="0"/>
                </a:lnTo>
                <a:cubicBezTo>
                  <a:pt x="330497" y="0"/>
                  <a:pt x="425921" y="95424"/>
                  <a:pt x="425921" y="212961"/>
                </a:cubicBezTo>
                <a:lnTo>
                  <a:pt x="425921" y="212961"/>
                </a:lnTo>
                <a:cubicBezTo>
                  <a:pt x="425921" y="330497"/>
                  <a:pt x="330497" y="425921"/>
                  <a:pt x="212961" y="425921"/>
                </a:cubicBezTo>
                <a:lnTo>
                  <a:pt x="212961" y="425921"/>
                </a:lnTo>
                <a:cubicBezTo>
                  <a:pt x="95424" y="425921"/>
                  <a:pt x="0" y="330497"/>
                  <a:pt x="0" y="212961"/>
                </a:cubicBezTo>
                <a:lnTo>
                  <a:pt x="0" y="212961"/>
                </a:lnTo>
                <a:cubicBezTo>
                  <a:pt x="0" y="95424"/>
                  <a:pt x="95424" y="0"/>
                  <a:pt x="212961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3" name="Text 41"/>
          <p:cNvSpPr/>
          <p:nvPr/>
        </p:nvSpPr>
        <p:spPr>
          <a:xfrm>
            <a:off x="488035" y="5208664"/>
            <a:ext cx="514655" cy="425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97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07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1064803" y="5297397"/>
            <a:ext cx="1969886" cy="248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8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Apprentissage en plein air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532402" y="5705572"/>
            <a:ext cx="11233677" cy="195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18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 nature est une salle de classe.</a:t>
            </a:r>
            <a:r>
              <a:rPr lang="en-US" sz="1118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Les élèves apprennent dehors, même en hiver. Cela améliore la concentration, le respect du vivant, le bien-être.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354934" y="6299199"/>
            <a:ext cx="11482131" cy="709869"/>
          </a:xfrm>
          <a:custGeom>
            <a:avLst/>
            <a:gdLst/>
            <a:ahLst/>
            <a:cxnLst/>
            <a:rect l="l" t="t" r="r" b="b"/>
            <a:pathLst>
              <a:path w="11482131" h="709869">
                <a:moveTo>
                  <a:pt x="0" y="0"/>
                </a:moveTo>
                <a:lnTo>
                  <a:pt x="11482131" y="0"/>
                </a:lnTo>
                <a:lnTo>
                  <a:pt x="11482131" y="709869"/>
                </a:lnTo>
                <a:lnTo>
                  <a:pt x="0" y="709869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7" name="Text 45"/>
          <p:cNvSpPr/>
          <p:nvPr/>
        </p:nvSpPr>
        <p:spPr>
          <a:xfrm>
            <a:off x="421485" y="6405679"/>
            <a:ext cx="11349031" cy="248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58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Toutes ces méthodes visent les 4C du 21e siècle :</a:t>
            </a:r>
            <a:r>
              <a:rPr lang="en-US" sz="1258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Communication, Collaboration, Critical Thinking, Creativity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425921" y="6689627"/>
            <a:ext cx="11340157" cy="2129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18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Ce n'est pas un hasard. C'est un choix stratégique. L'école finlandaise prépare des citoyens, pas des machines à réciter.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500" y="317500"/>
            <a:ext cx="116125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kern="0" spc="175" dirty="0">
                <a:solidFill>
                  <a:srgbClr val="6D8B7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 • Architecture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500" y="539750"/>
            <a:ext cx="11731625" cy="436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750" b="1" dirty="0">
                <a:solidFill>
                  <a:srgbClr val="4A6C8C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Zoom sur l'École Harjula : Un Bâtiment Radicalement Différent</a:t>
            </a:r>
            <a:endParaRPr lang="en-US" sz="1600" dirty="0"/>
          </a:p>
        </p:txBody>
      </p:sp>
      <p:pic>
        <p:nvPicPr>
          <p:cNvPr id="4" name="Image 0" descr="https://kimi-web-img.moonshot.cn/img/projektiuutiset.fi/b39baccb771da4dd18ae05a157072514c50a962c.jpg"/>
          <p:cNvPicPr>
            <a:picLocks noChangeAspect="1"/>
          </p:cNvPicPr>
          <p:nvPr/>
        </p:nvPicPr>
        <p:blipFill>
          <a:blip r:embed="rId3"/>
          <a:srcRect l="11120" r="11120"/>
          <a:stretch/>
        </p:blipFill>
        <p:spPr>
          <a:xfrm>
            <a:off x="317500" y="1103313"/>
            <a:ext cx="6873875" cy="5889625"/>
          </a:xfrm>
          <a:prstGeom prst="roundRect">
            <a:avLst>
              <a:gd name="adj" fmla="val 0"/>
            </a:avLst>
          </a:prstGeom>
        </p:spPr>
      </p:pic>
      <p:sp>
        <p:nvSpPr>
          <p:cNvPr id="5" name="Shape 2"/>
          <p:cNvSpPr/>
          <p:nvPr/>
        </p:nvSpPr>
        <p:spPr>
          <a:xfrm>
            <a:off x="444500" y="1230313"/>
            <a:ext cx="1658938" cy="317500"/>
          </a:xfrm>
          <a:custGeom>
            <a:avLst/>
            <a:gdLst/>
            <a:ahLst/>
            <a:cxnLst/>
            <a:rect l="l" t="t" r="r" b="b"/>
            <a:pathLst>
              <a:path w="1658938" h="317500">
                <a:moveTo>
                  <a:pt x="0" y="0"/>
                </a:moveTo>
                <a:lnTo>
                  <a:pt x="1658938" y="0"/>
                </a:lnTo>
                <a:lnTo>
                  <a:pt x="1658938" y="317500"/>
                </a:lnTo>
                <a:lnTo>
                  <a:pt x="0" y="317500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3"/>
          <p:cNvSpPr/>
          <p:nvPr/>
        </p:nvSpPr>
        <p:spPr>
          <a:xfrm>
            <a:off x="571500" y="1293813"/>
            <a:ext cx="14684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École Harjula, Järvenpää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346950" y="1103313"/>
            <a:ext cx="4524375" cy="1270000"/>
          </a:xfrm>
          <a:custGeom>
            <a:avLst/>
            <a:gdLst/>
            <a:ahLst/>
            <a:cxnLst/>
            <a:rect l="l" t="t" r="r" b="b"/>
            <a:pathLst>
              <a:path w="4524375" h="1270000">
                <a:moveTo>
                  <a:pt x="0" y="0"/>
                </a:moveTo>
                <a:lnTo>
                  <a:pt x="4524375" y="0"/>
                </a:lnTo>
                <a:lnTo>
                  <a:pt x="4524375" y="1270000"/>
                </a:lnTo>
                <a:lnTo>
                  <a:pt x="0" y="12700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5"/>
          <p:cNvSpPr/>
          <p:nvPr/>
        </p:nvSpPr>
        <p:spPr>
          <a:xfrm>
            <a:off x="7473950" y="1230313"/>
            <a:ext cx="434975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 projet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7483872" y="1563688"/>
            <a:ext cx="178594" cy="158750"/>
          </a:xfrm>
          <a:custGeom>
            <a:avLst/>
            <a:gdLst/>
            <a:ahLst/>
            <a:cxnLst/>
            <a:rect l="l" t="t" r="r" b="b"/>
            <a:pathLst>
              <a:path w="178594" h="158750">
                <a:moveTo>
                  <a:pt x="0" y="59531"/>
                </a:moveTo>
                <a:cubicBezTo>
                  <a:pt x="0" y="48586"/>
                  <a:pt x="8899" y="39688"/>
                  <a:pt x="19844" y="39688"/>
                </a:cubicBezTo>
                <a:lnTo>
                  <a:pt x="39688" y="39688"/>
                </a:lnTo>
                <a:lnTo>
                  <a:pt x="79344" y="4000"/>
                </a:lnTo>
                <a:cubicBezTo>
                  <a:pt x="85018" y="-1085"/>
                  <a:pt x="93607" y="-1085"/>
                  <a:pt x="99250" y="4000"/>
                </a:cubicBezTo>
                <a:lnTo>
                  <a:pt x="138906" y="39688"/>
                </a:lnTo>
                <a:lnTo>
                  <a:pt x="158750" y="39688"/>
                </a:lnTo>
                <a:cubicBezTo>
                  <a:pt x="169695" y="39688"/>
                  <a:pt x="178594" y="48586"/>
                  <a:pt x="178594" y="59531"/>
                </a:cubicBezTo>
                <a:lnTo>
                  <a:pt x="178594" y="138906"/>
                </a:lnTo>
                <a:cubicBezTo>
                  <a:pt x="178594" y="149851"/>
                  <a:pt x="169695" y="158750"/>
                  <a:pt x="158750" y="158750"/>
                </a:cubicBezTo>
                <a:lnTo>
                  <a:pt x="19844" y="158750"/>
                </a:lnTo>
                <a:cubicBezTo>
                  <a:pt x="8899" y="158750"/>
                  <a:pt x="0" y="149851"/>
                  <a:pt x="0" y="138906"/>
                </a:cubicBezTo>
                <a:lnTo>
                  <a:pt x="0" y="59531"/>
                </a:lnTo>
                <a:close/>
                <a:moveTo>
                  <a:pt x="69453" y="116582"/>
                </a:moveTo>
                <a:lnTo>
                  <a:pt x="69453" y="143867"/>
                </a:lnTo>
                <a:lnTo>
                  <a:pt x="109141" y="143867"/>
                </a:lnTo>
                <a:lnTo>
                  <a:pt x="109141" y="116582"/>
                </a:lnTo>
                <a:cubicBezTo>
                  <a:pt x="109141" y="109730"/>
                  <a:pt x="103591" y="104180"/>
                  <a:pt x="96738" y="104180"/>
                </a:cubicBezTo>
                <a:lnTo>
                  <a:pt x="81855" y="104180"/>
                </a:lnTo>
                <a:cubicBezTo>
                  <a:pt x="75003" y="104180"/>
                  <a:pt x="69453" y="109730"/>
                  <a:pt x="69453" y="116582"/>
                </a:cubicBezTo>
                <a:close/>
                <a:moveTo>
                  <a:pt x="34727" y="119062"/>
                </a:moveTo>
                <a:cubicBezTo>
                  <a:pt x="37455" y="119062"/>
                  <a:pt x="39688" y="116830"/>
                  <a:pt x="39688" y="114102"/>
                </a:cubicBezTo>
                <a:lnTo>
                  <a:pt x="39688" y="104180"/>
                </a:lnTo>
                <a:cubicBezTo>
                  <a:pt x="39688" y="101451"/>
                  <a:pt x="37455" y="99219"/>
                  <a:pt x="34727" y="99219"/>
                </a:cubicBezTo>
                <a:lnTo>
                  <a:pt x="24805" y="99219"/>
                </a:lnTo>
                <a:cubicBezTo>
                  <a:pt x="22076" y="99219"/>
                  <a:pt x="19844" y="101451"/>
                  <a:pt x="19844" y="104180"/>
                </a:cubicBezTo>
                <a:lnTo>
                  <a:pt x="19844" y="114102"/>
                </a:lnTo>
                <a:cubicBezTo>
                  <a:pt x="19844" y="116830"/>
                  <a:pt x="22076" y="119062"/>
                  <a:pt x="24805" y="119062"/>
                </a:cubicBezTo>
                <a:lnTo>
                  <a:pt x="34727" y="119062"/>
                </a:lnTo>
                <a:close/>
                <a:moveTo>
                  <a:pt x="39688" y="74414"/>
                </a:moveTo>
                <a:lnTo>
                  <a:pt x="39688" y="64492"/>
                </a:lnTo>
                <a:cubicBezTo>
                  <a:pt x="39688" y="61764"/>
                  <a:pt x="37455" y="59531"/>
                  <a:pt x="34727" y="59531"/>
                </a:cubicBezTo>
                <a:lnTo>
                  <a:pt x="24805" y="59531"/>
                </a:lnTo>
                <a:cubicBezTo>
                  <a:pt x="22076" y="59531"/>
                  <a:pt x="19844" y="61764"/>
                  <a:pt x="19844" y="64492"/>
                </a:cubicBezTo>
                <a:lnTo>
                  <a:pt x="19844" y="74414"/>
                </a:lnTo>
                <a:cubicBezTo>
                  <a:pt x="19844" y="77143"/>
                  <a:pt x="22076" y="79375"/>
                  <a:pt x="24805" y="79375"/>
                </a:cubicBezTo>
                <a:lnTo>
                  <a:pt x="34727" y="79375"/>
                </a:lnTo>
                <a:cubicBezTo>
                  <a:pt x="37455" y="79375"/>
                  <a:pt x="39688" y="77143"/>
                  <a:pt x="39688" y="74414"/>
                </a:cubicBezTo>
                <a:close/>
                <a:moveTo>
                  <a:pt x="153789" y="119062"/>
                </a:moveTo>
                <a:cubicBezTo>
                  <a:pt x="156518" y="119062"/>
                  <a:pt x="158750" y="116830"/>
                  <a:pt x="158750" y="114102"/>
                </a:cubicBezTo>
                <a:lnTo>
                  <a:pt x="158750" y="104180"/>
                </a:lnTo>
                <a:cubicBezTo>
                  <a:pt x="158750" y="101451"/>
                  <a:pt x="156518" y="99219"/>
                  <a:pt x="153789" y="99219"/>
                </a:cubicBezTo>
                <a:lnTo>
                  <a:pt x="143867" y="99219"/>
                </a:lnTo>
                <a:cubicBezTo>
                  <a:pt x="141139" y="99219"/>
                  <a:pt x="138906" y="101451"/>
                  <a:pt x="138906" y="104180"/>
                </a:cubicBezTo>
                <a:lnTo>
                  <a:pt x="138906" y="114102"/>
                </a:lnTo>
                <a:cubicBezTo>
                  <a:pt x="138906" y="116830"/>
                  <a:pt x="141139" y="119062"/>
                  <a:pt x="143867" y="119062"/>
                </a:cubicBezTo>
                <a:lnTo>
                  <a:pt x="153789" y="119062"/>
                </a:lnTo>
                <a:close/>
                <a:moveTo>
                  <a:pt x="158750" y="74414"/>
                </a:moveTo>
                <a:lnTo>
                  <a:pt x="158750" y="64492"/>
                </a:lnTo>
                <a:cubicBezTo>
                  <a:pt x="158750" y="61764"/>
                  <a:pt x="156518" y="59531"/>
                  <a:pt x="153789" y="59531"/>
                </a:cubicBezTo>
                <a:lnTo>
                  <a:pt x="143867" y="59531"/>
                </a:lnTo>
                <a:cubicBezTo>
                  <a:pt x="141139" y="59531"/>
                  <a:pt x="138906" y="61764"/>
                  <a:pt x="138906" y="64492"/>
                </a:cubicBezTo>
                <a:lnTo>
                  <a:pt x="138906" y="74414"/>
                </a:lnTo>
                <a:cubicBezTo>
                  <a:pt x="138906" y="77143"/>
                  <a:pt x="141139" y="79375"/>
                  <a:pt x="143867" y="79375"/>
                </a:cubicBezTo>
                <a:lnTo>
                  <a:pt x="153789" y="79375"/>
                </a:lnTo>
                <a:cubicBezTo>
                  <a:pt x="156518" y="79375"/>
                  <a:pt x="158750" y="77143"/>
                  <a:pt x="158750" y="74414"/>
                </a:cubicBezTo>
                <a:close/>
                <a:moveTo>
                  <a:pt x="89297" y="79375"/>
                </a:moveTo>
                <a:cubicBezTo>
                  <a:pt x="100249" y="79375"/>
                  <a:pt x="109141" y="70483"/>
                  <a:pt x="109141" y="59531"/>
                </a:cubicBezTo>
                <a:cubicBezTo>
                  <a:pt x="109141" y="48579"/>
                  <a:pt x="100249" y="39688"/>
                  <a:pt x="89297" y="39688"/>
                </a:cubicBezTo>
                <a:cubicBezTo>
                  <a:pt x="78345" y="39688"/>
                  <a:pt x="69453" y="48579"/>
                  <a:pt x="69453" y="59531"/>
                </a:cubicBezTo>
                <a:cubicBezTo>
                  <a:pt x="69453" y="70483"/>
                  <a:pt x="78345" y="79375"/>
                  <a:pt x="89297" y="79375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7"/>
          <p:cNvSpPr/>
          <p:nvPr/>
        </p:nvSpPr>
        <p:spPr>
          <a:xfrm>
            <a:off x="7767637" y="1547813"/>
            <a:ext cx="13890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640 élèves</a:t>
            </a:r>
            <a:r>
              <a:rPr lang="en-US" sz="1000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de 1 à 12 ans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7503715" y="1817688"/>
            <a:ext cx="138906" cy="158750"/>
          </a:xfrm>
          <a:custGeom>
            <a:avLst/>
            <a:gdLst/>
            <a:ahLst/>
            <a:cxnLst/>
            <a:rect l="l" t="t" r="r" b="b"/>
            <a:pathLst>
              <a:path w="138906" h="158750">
                <a:moveTo>
                  <a:pt x="22727" y="59531"/>
                </a:moveTo>
                <a:cubicBezTo>
                  <a:pt x="31254" y="30851"/>
                  <a:pt x="57826" y="9922"/>
                  <a:pt x="89297" y="9922"/>
                </a:cubicBezTo>
                <a:lnTo>
                  <a:pt x="109141" y="9922"/>
                </a:lnTo>
                <a:cubicBezTo>
                  <a:pt x="114629" y="9922"/>
                  <a:pt x="119062" y="14356"/>
                  <a:pt x="119062" y="19844"/>
                </a:cubicBezTo>
                <a:cubicBezTo>
                  <a:pt x="119062" y="25332"/>
                  <a:pt x="114629" y="29766"/>
                  <a:pt x="109141" y="29766"/>
                </a:cubicBezTo>
                <a:lnTo>
                  <a:pt x="89297" y="29766"/>
                </a:lnTo>
                <a:cubicBezTo>
                  <a:pt x="68957" y="29766"/>
                  <a:pt x="51470" y="42013"/>
                  <a:pt x="43811" y="59531"/>
                </a:cubicBezTo>
                <a:lnTo>
                  <a:pt x="84336" y="59531"/>
                </a:lnTo>
                <a:cubicBezTo>
                  <a:pt x="88460" y="59531"/>
                  <a:pt x="91777" y="62849"/>
                  <a:pt x="91777" y="66973"/>
                </a:cubicBezTo>
                <a:cubicBezTo>
                  <a:pt x="91777" y="71096"/>
                  <a:pt x="88460" y="74414"/>
                  <a:pt x="84336" y="74414"/>
                </a:cubicBezTo>
                <a:lnTo>
                  <a:pt x="39936" y="74414"/>
                </a:lnTo>
                <a:cubicBezTo>
                  <a:pt x="39781" y="76057"/>
                  <a:pt x="39688" y="77701"/>
                  <a:pt x="39688" y="79375"/>
                </a:cubicBezTo>
                <a:cubicBezTo>
                  <a:pt x="39688" y="81049"/>
                  <a:pt x="39781" y="82693"/>
                  <a:pt x="39936" y="84336"/>
                </a:cubicBezTo>
                <a:lnTo>
                  <a:pt x="84336" y="84336"/>
                </a:lnTo>
                <a:cubicBezTo>
                  <a:pt x="88460" y="84336"/>
                  <a:pt x="91777" y="87654"/>
                  <a:pt x="91777" y="91777"/>
                </a:cubicBezTo>
                <a:cubicBezTo>
                  <a:pt x="91777" y="95901"/>
                  <a:pt x="88460" y="99219"/>
                  <a:pt x="84336" y="99219"/>
                </a:cubicBezTo>
                <a:lnTo>
                  <a:pt x="43811" y="99219"/>
                </a:lnTo>
                <a:cubicBezTo>
                  <a:pt x="51470" y="116737"/>
                  <a:pt x="68957" y="128984"/>
                  <a:pt x="89297" y="128984"/>
                </a:cubicBezTo>
                <a:lnTo>
                  <a:pt x="109141" y="128984"/>
                </a:lnTo>
                <a:cubicBezTo>
                  <a:pt x="114629" y="128984"/>
                  <a:pt x="119062" y="133418"/>
                  <a:pt x="119062" y="138906"/>
                </a:cubicBezTo>
                <a:cubicBezTo>
                  <a:pt x="119062" y="144394"/>
                  <a:pt x="114629" y="148828"/>
                  <a:pt x="109141" y="148828"/>
                </a:cubicBezTo>
                <a:lnTo>
                  <a:pt x="89297" y="148828"/>
                </a:lnTo>
                <a:cubicBezTo>
                  <a:pt x="57826" y="148828"/>
                  <a:pt x="31254" y="127899"/>
                  <a:pt x="22727" y="99219"/>
                </a:cubicBezTo>
                <a:lnTo>
                  <a:pt x="12402" y="99219"/>
                </a:lnTo>
                <a:cubicBezTo>
                  <a:pt x="8279" y="99219"/>
                  <a:pt x="4961" y="95901"/>
                  <a:pt x="4961" y="91777"/>
                </a:cubicBezTo>
                <a:cubicBezTo>
                  <a:pt x="4961" y="87654"/>
                  <a:pt x="8279" y="84336"/>
                  <a:pt x="12402" y="84336"/>
                </a:cubicBezTo>
                <a:lnTo>
                  <a:pt x="20030" y="84336"/>
                </a:lnTo>
                <a:cubicBezTo>
                  <a:pt x="19813" y="81080"/>
                  <a:pt x="19813" y="77670"/>
                  <a:pt x="20030" y="74414"/>
                </a:cubicBezTo>
                <a:lnTo>
                  <a:pt x="12402" y="74414"/>
                </a:lnTo>
                <a:cubicBezTo>
                  <a:pt x="8279" y="74414"/>
                  <a:pt x="4961" y="71096"/>
                  <a:pt x="4961" y="66973"/>
                </a:cubicBezTo>
                <a:cubicBezTo>
                  <a:pt x="4961" y="62849"/>
                  <a:pt x="8279" y="59531"/>
                  <a:pt x="12402" y="59531"/>
                </a:cubicBezTo>
                <a:lnTo>
                  <a:pt x="22727" y="59531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9"/>
          <p:cNvSpPr/>
          <p:nvPr/>
        </p:nvSpPr>
        <p:spPr>
          <a:xfrm>
            <a:off x="7767637" y="1827214"/>
            <a:ext cx="1154906" cy="1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23 millions d'euros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7503715" y="2071688"/>
            <a:ext cx="138906" cy="158750"/>
          </a:xfrm>
          <a:custGeom>
            <a:avLst/>
            <a:gdLst/>
            <a:ahLst/>
            <a:cxnLst/>
            <a:rect l="l" t="t" r="r" b="b"/>
            <a:pathLst>
              <a:path w="138906" h="158750">
                <a:moveTo>
                  <a:pt x="39688" y="0"/>
                </a:moveTo>
                <a:cubicBezTo>
                  <a:pt x="34199" y="0"/>
                  <a:pt x="29766" y="4434"/>
                  <a:pt x="29766" y="9922"/>
                </a:cubicBezTo>
                <a:lnTo>
                  <a:pt x="29766" y="19844"/>
                </a:lnTo>
                <a:lnTo>
                  <a:pt x="19844" y="19844"/>
                </a:lnTo>
                <a:cubicBezTo>
                  <a:pt x="8899" y="19844"/>
                  <a:pt x="0" y="28742"/>
                  <a:pt x="0" y="39688"/>
                </a:cubicBezTo>
                <a:lnTo>
                  <a:pt x="0" y="54570"/>
                </a:lnTo>
                <a:lnTo>
                  <a:pt x="138906" y="54570"/>
                </a:lnTo>
                <a:lnTo>
                  <a:pt x="138906" y="39688"/>
                </a:lnTo>
                <a:cubicBezTo>
                  <a:pt x="138906" y="28742"/>
                  <a:pt x="130008" y="19844"/>
                  <a:pt x="119062" y="19844"/>
                </a:cubicBezTo>
                <a:lnTo>
                  <a:pt x="109141" y="19844"/>
                </a:lnTo>
                <a:lnTo>
                  <a:pt x="109141" y="9922"/>
                </a:lnTo>
                <a:cubicBezTo>
                  <a:pt x="109141" y="4434"/>
                  <a:pt x="104707" y="0"/>
                  <a:pt x="99219" y="0"/>
                </a:cubicBezTo>
                <a:cubicBezTo>
                  <a:pt x="93731" y="0"/>
                  <a:pt x="89297" y="4434"/>
                  <a:pt x="89297" y="9922"/>
                </a:cubicBezTo>
                <a:lnTo>
                  <a:pt x="89297" y="19844"/>
                </a:lnTo>
                <a:lnTo>
                  <a:pt x="49609" y="19844"/>
                </a:lnTo>
                <a:lnTo>
                  <a:pt x="49609" y="9922"/>
                </a:lnTo>
                <a:cubicBezTo>
                  <a:pt x="49609" y="4434"/>
                  <a:pt x="45176" y="0"/>
                  <a:pt x="39688" y="0"/>
                </a:cubicBezTo>
                <a:close/>
                <a:moveTo>
                  <a:pt x="0" y="69453"/>
                </a:moveTo>
                <a:lnTo>
                  <a:pt x="0" y="128984"/>
                </a:lnTo>
                <a:cubicBezTo>
                  <a:pt x="0" y="139929"/>
                  <a:pt x="8899" y="148828"/>
                  <a:pt x="19844" y="148828"/>
                </a:cubicBezTo>
                <a:lnTo>
                  <a:pt x="119062" y="148828"/>
                </a:lnTo>
                <a:cubicBezTo>
                  <a:pt x="130008" y="148828"/>
                  <a:pt x="138906" y="139929"/>
                  <a:pt x="138906" y="128984"/>
                </a:cubicBezTo>
                <a:lnTo>
                  <a:pt x="138906" y="69453"/>
                </a:lnTo>
                <a:lnTo>
                  <a:pt x="0" y="69453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1"/>
          <p:cNvSpPr/>
          <p:nvPr/>
        </p:nvSpPr>
        <p:spPr>
          <a:xfrm>
            <a:off x="7767637" y="2055813"/>
            <a:ext cx="1111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Ouverture en </a:t>
            </a:r>
            <a:r>
              <a:rPr lang="en-US" sz="1000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2022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7362825" y="2500313"/>
            <a:ext cx="4508500" cy="777875"/>
          </a:xfrm>
          <a:custGeom>
            <a:avLst/>
            <a:gdLst/>
            <a:ahLst/>
            <a:cxnLst/>
            <a:rect l="l" t="t" r="r" b="b"/>
            <a:pathLst>
              <a:path w="4508500" h="777875">
                <a:moveTo>
                  <a:pt x="0" y="0"/>
                </a:moveTo>
                <a:lnTo>
                  <a:pt x="4508500" y="0"/>
                </a:lnTo>
                <a:lnTo>
                  <a:pt x="4508500" y="777875"/>
                </a:lnTo>
                <a:lnTo>
                  <a:pt x="0" y="77787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Shape 13"/>
          <p:cNvSpPr/>
          <p:nvPr/>
        </p:nvSpPr>
        <p:spPr>
          <a:xfrm>
            <a:off x="7362825" y="2500313"/>
            <a:ext cx="31750" cy="777875"/>
          </a:xfrm>
          <a:custGeom>
            <a:avLst/>
            <a:gdLst/>
            <a:ahLst/>
            <a:cxnLst/>
            <a:rect l="l" t="t" r="r" b="b"/>
            <a:pathLst>
              <a:path w="31750" h="777875">
                <a:moveTo>
                  <a:pt x="0" y="0"/>
                </a:moveTo>
                <a:lnTo>
                  <a:pt x="31750" y="0"/>
                </a:lnTo>
                <a:lnTo>
                  <a:pt x="31750" y="777875"/>
                </a:lnTo>
                <a:lnTo>
                  <a:pt x="0" y="777875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Shape 14"/>
          <p:cNvSpPr/>
          <p:nvPr/>
        </p:nvSpPr>
        <p:spPr>
          <a:xfrm>
            <a:off x="7525544" y="2659063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79375" y="158750"/>
                </a:moveTo>
                <a:cubicBezTo>
                  <a:pt x="123183" y="158750"/>
                  <a:pt x="158750" y="123183"/>
                  <a:pt x="158750" y="79375"/>
                </a:cubicBezTo>
                <a:cubicBezTo>
                  <a:pt x="158750" y="35567"/>
                  <a:pt x="123183" y="0"/>
                  <a:pt x="79375" y="0"/>
                </a:cubicBezTo>
                <a:cubicBezTo>
                  <a:pt x="35567" y="0"/>
                  <a:pt x="0" y="35567"/>
                  <a:pt x="0" y="79375"/>
                </a:cubicBezTo>
                <a:cubicBezTo>
                  <a:pt x="0" y="123183"/>
                  <a:pt x="35567" y="158750"/>
                  <a:pt x="79375" y="158750"/>
                </a:cubicBezTo>
                <a:close/>
                <a:moveTo>
                  <a:pt x="79375" y="54570"/>
                </a:moveTo>
                <a:cubicBezTo>
                  <a:pt x="73887" y="54570"/>
                  <a:pt x="69453" y="59004"/>
                  <a:pt x="69453" y="64492"/>
                </a:cubicBezTo>
                <a:cubicBezTo>
                  <a:pt x="69453" y="68616"/>
                  <a:pt x="66135" y="71934"/>
                  <a:pt x="62012" y="71934"/>
                </a:cubicBezTo>
                <a:cubicBezTo>
                  <a:pt x="57888" y="71934"/>
                  <a:pt x="54570" y="68616"/>
                  <a:pt x="54570" y="64492"/>
                </a:cubicBezTo>
                <a:cubicBezTo>
                  <a:pt x="54570" y="50788"/>
                  <a:pt x="65670" y="39688"/>
                  <a:pt x="79375" y="39688"/>
                </a:cubicBezTo>
                <a:cubicBezTo>
                  <a:pt x="93080" y="39688"/>
                  <a:pt x="104180" y="50788"/>
                  <a:pt x="104180" y="64492"/>
                </a:cubicBezTo>
                <a:cubicBezTo>
                  <a:pt x="104180" y="79127"/>
                  <a:pt x="93018" y="85328"/>
                  <a:pt x="86816" y="87592"/>
                </a:cubicBezTo>
                <a:lnTo>
                  <a:pt x="86816" y="88770"/>
                </a:lnTo>
                <a:cubicBezTo>
                  <a:pt x="86816" y="92894"/>
                  <a:pt x="83499" y="96211"/>
                  <a:pt x="79375" y="96211"/>
                </a:cubicBezTo>
                <a:cubicBezTo>
                  <a:pt x="75251" y="96211"/>
                  <a:pt x="71934" y="92894"/>
                  <a:pt x="71934" y="88770"/>
                </a:cubicBezTo>
                <a:lnTo>
                  <a:pt x="71934" y="86258"/>
                </a:lnTo>
                <a:cubicBezTo>
                  <a:pt x="71934" y="79902"/>
                  <a:pt x="76522" y="75344"/>
                  <a:pt x="81266" y="73794"/>
                </a:cubicBezTo>
                <a:cubicBezTo>
                  <a:pt x="83251" y="73143"/>
                  <a:pt x="85359" y="72089"/>
                  <a:pt x="86909" y="70600"/>
                </a:cubicBezTo>
                <a:cubicBezTo>
                  <a:pt x="88243" y="69298"/>
                  <a:pt x="89297" y="67500"/>
                  <a:pt x="89297" y="64523"/>
                </a:cubicBezTo>
                <a:cubicBezTo>
                  <a:pt x="89297" y="59035"/>
                  <a:pt x="84863" y="54601"/>
                  <a:pt x="79375" y="54601"/>
                </a:cubicBezTo>
                <a:close/>
                <a:moveTo>
                  <a:pt x="69453" y="114102"/>
                </a:moveTo>
                <a:cubicBezTo>
                  <a:pt x="69453" y="108626"/>
                  <a:pt x="73899" y="104180"/>
                  <a:pt x="79375" y="104180"/>
                </a:cubicBezTo>
                <a:cubicBezTo>
                  <a:pt x="84851" y="104180"/>
                  <a:pt x="89297" y="108626"/>
                  <a:pt x="89297" y="114102"/>
                </a:cubicBezTo>
                <a:cubicBezTo>
                  <a:pt x="89297" y="119578"/>
                  <a:pt x="84851" y="124023"/>
                  <a:pt x="79375" y="124023"/>
                </a:cubicBezTo>
                <a:cubicBezTo>
                  <a:pt x="73899" y="124023"/>
                  <a:pt x="69453" y="119578"/>
                  <a:pt x="69453" y="114102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5"/>
          <p:cNvSpPr/>
          <p:nvPr/>
        </p:nvSpPr>
        <p:spPr>
          <a:xfrm>
            <a:off x="7704137" y="2627313"/>
            <a:ext cx="411162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 question de départ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7505700" y="2944813"/>
            <a:ext cx="4302125" cy="20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« Et si on déconstruisait l'école traditionnelle ? »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7362825" y="3405188"/>
            <a:ext cx="4508500" cy="1206500"/>
          </a:xfrm>
          <a:custGeom>
            <a:avLst/>
            <a:gdLst/>
            <a:ahLst/>
            <a:cxnLst/>
            <a:rect l="l" t="t" r="r" b="b"/>
            <a:pathLst>
              <a:path w="4508500" h="1206500">
                <a:moveTo>
                  <a:pt x="0" y="0"/>
                </a:moveTo>
                <a:lnTo>
                  <a:pt x="4508500" y="0"/>
                </a:lnTo>
                <a:lnTo>
                  <a:pt x="4508500" y="1206500"/>
                </a:lnTo>
                <a:lnTo>
                  <a:pt x="0" y="1206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Shape 18"/>
          <p:cNvSpPr/>
          <p:nvPr/>
        </p:nvSpPr>
        <p:spPr>
          <a:xfrm>
            <a:off x="7362825" y="3405188"/>
            <a:ext cx="31750" cy="1206500"/>
          </a:xfrm>
          <a:custGeom>
            <a:avLst/>
            <a:gdLst/>
            <a:ahLst/>
            <a:cxnLst/>
            <a:rect l="l" t="t" r="r" b="b"/>
            <a:pathLst>
              <a:path w="31750" h="1206500">
                <a:moveTo>
                  <a:pt x="0" y="0"/>
                </a:moveTo>
                <a:lnTo>
                  <a:pt x="31750" y="0"/>
                </a:lnTo>
                <a:lnTo>
                  <a:pt x="31750" y="1206500"/>
                </a:lnTo>
                <a:lnTo>
                  <a:pt x="0" y="12065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Shape 19"/>
          <p:cNvSpPr/>
          <p:nvPr/>
        </p:nvSpPr>
        <p:spPr>
          <a:xfrm>
            <a:off x="7525544" y="3563938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79375" y="158750"/>
                </a:moveTo>
                <a:cubicBezTo>
                  <a:pt x="123183" y="158750"/>
                  <a:pt x="158750" y="123183"/>
                  <a:pt x="158750" y="79375"/>
                </a:cubicBezTo>
                <a:cubicBezTo>
                  <a:pt x="158750" y="35567"/>
                  <a:pt x="123183" y="0"/>
                  <a:pt x="79375" y="0"/>
                </a:cubicBezTo>
                <a:cubicBezTo>
                  <a:pt x="35567" y="0"/>
                  <a:pt x="0" y="35567"/>
                  <a:pt x="0" y="79375"/>
                </a:cubicBezTo>
                <a:cubicBezTo>
                  <a:pt x="0" y="123183"/>
                  <a:pt x="35567" y="158750"/>
                  <a:pt x="79375" y="158750"/>
                </a:cubicBezTo>
                <a:close/>
                <a:moveTo>
                  <a:pt x="51780" y="51780"/>
                </a:moveTo>
                <a:cubicBezTo>
                  <a:pt x="54694" y="48865"/>
                  <a:pt x="59407" y="48865"/>
                  <a:pt x="62291" y="51780"/>
                </a:cubicBezTo>
                <a:lnTo>
                  <a:pt x="79344" y="68833"/>
                </a:lnTo>
                <a:lnTo>
                  <a:pt x="96397" y="51780"/>
                </a:lnTo>
                <a:cubicBezTo>
                  <a:pt x="99312" y="48865"/>
                  <a:pt x="104025" y="48865"/>
                  <a:pt x="106908" y="51780"/>
                </a:cubicBezTo>
                <a:cubicBezTo>
                  <a:pt x="109792" y="54694"/>
                  <a:pt x="109823" y="59407"/>
                  <a:pt x="106908" y="62291"/>
                </a:cubicBezTo>
                <a:lnTo>
                  <a:pt x="89855" y="79344"/>
                </a:lnTo>
                <a:lnTo>
                  <a:pt x="106908" y="96397"/>
                </a:lnTo>
                <a:cubicBezTo>
                  <a:pt x="109823" y="99312"/>
                  <a:pt x="109823" y="104025"/>
                  <a:pt x="106908" y="106908"/>
                </a:cubicBezTo>
                <a:cubicBezTo>
                  <a:pt x="103994" y="109792"/>
                  <a:pt x="99281" y="109823"/>
                  <a:pt x="96397" y="106908"/>
                </a:cubicBezTo>
                <a:lnTo>
                  <a:pt x="79344" y="89855"/>
                </a:lnTo>
                <a:lnTo>
                  <a:pt x="62291" y="106908"/>
                </a:lnTo>
                <a:cubicBezTo>
                  <a:pt x="59376" y="109823"/>
                  <a:pt x="54663" y="109823"/>
                  <a:pt x="51780" y="106908"/>
                </a:cubicBezTo>
                <a:cubicBezTo>
                  <a:pt x="48896" y="103994"/>
                  <a:pt x="48865" y="99281"/>
                  <a:pt x="51780" y="96397"/>
                </a:cubicBezTo>
                <a:lnTo>
                  <a:pt x="68833" y="79344"/>
                </a:lnTo>
                <a:lnTo>
                  <a:pt x="51780" y="62291"/>
                </a:lnTo>
                <a:cubicBezTo>
                  <a:pt x="48865" y="59376"/>
                  <a:pt x="48865" y="54663"/>
                  <a:pt x="51780" y="5178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3" name="Text 20"/>
          <p:cNvSpPr/>
          <p:nvPr/>
        </p:nvSpPr>
        <p:spPr>
          <a:xfrm>
            <a:off x="7704137" y="3532188"/>
            <a:ext cx="411162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Plus de...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7505700" y="3849688"/>
            <a:ext cx="4302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✗ Longs couloirs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7505700" y="4071938"/>
            <a:ext cx="4302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✗ Salles de classe fermées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7505700" y="4294188"/>
            <a:ext cx="4302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✗ Rangement de pupitres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7346950" y="4738688"/>
            <a:ext cx="4524375" cy="1206500"/>
          </a:xfrm>
          <a:custGeom>
            <a:avLst/>
            <a:gdLst/>
            <a:ahLst/>
            <a:cxnLst/>
            <a:rect l="l" t="t" r="r" b="b"/>
            <a:pathLst>
              <a:path w="4524375" h="1206500">
                <a:moveTo>
                  <a:pt x="0" y="0"/>
                </a:moveTo>
                <a:lnTo>
                  <a:pt x="4524375" y="0"/>
                </a:lnTo>
                <a:lnTo>
                  <a:pt x="4524375" y="1206500"/>
                </a:lnTo>
                <a:lnTo>
                  <a:pt x="0" y="1206500"/>
                </a:lnTo>
                <a:lnTo>
                  <a:pt x="0" y="0"/>
                </a:ln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8" name="Shape 25"/>
          <p:cNvSpPr/>
          <p:nvPr/>
        </p:nvSpPr>
        <p:spPr>
          <a:xfrm>
            <a:off x="7493794" y="4897438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79375" y="158750"/>
                </a:moveTo>
                <a:cubicBezTo>
                  <a:pt x="123183" y="158750"/>
                  <a:pt x="158750" y="123183"/>
                  <a:pt x="158750" y="79375"/>
                </a:cubicBezTo>
                <a:cubicBezTo>
                  <a:pt x="158750" y="35567"/>
                  <a:pt x="123183" y="0"/>
                  <a:pt x="79375" y="0"/>
                </a:cubicBezTo>
                <a:cubicBezTo>
                  <a:pt x="35567" y="0"/>
                  <a:pt x="0" y="35567"/>
                  <a:pt x="0" y="79375"/>
                </a:cubicBezTo>
                <a:cubicBezTo>
                  <a:pt x="0" y="123183"/>
                  <a:pt x="35567" y="158750"/>
                  <a:pt x="79375" y="158750"/>
                </a:cubicBezTo>
                <a:close/>
                <a:moveTo>
                  <a:pt x="105544" y="65949"/>
                </a:moveTo>
                <a:lnTo>
                  <a:pt x="80739" y="105637"/>
                </a:lnTo>
                <a:cubicBezTo>
                  <a:pt x="79437" y="107714"/>
                  <a:pt x="77205" y="109017"/>
                  <a:pt x="74755" y="109141"/>
                </a:cubicBezTo>
                <a:cubicBezTo>
                  <a:pt x="72306" y="109265"/>
                  <a:pt x="69949" y="108148"/>
                  <a:pt x="68492" y="106164"/>
                </a:cubicBezTo>
                <a:lnTo>
                  <a:pt x="53609" y="86320"/>
                </a:lnTo>
                <a:cubicBezTo>
                  <a:pt x="51129" y="83034"/>
                  <a:pt x="51811" y="78383"/>
                  <a:pt x="55097" y="75902"/>
                </a:cubicBezTo>
                <a:cubicBezTo>
                  <a:pt x="58384" y="73422"/>
                  <a:pt x="63035" y="74104"/>
                  <a:pt x="65515" y="77391"/>
                </a:cubicBezTo>
                <a:lnTo>
                  <a:pt x="73887" y="88553"/>
                </a:lnTo>
                <a:lnTo>
                  <a:pt x="92925" y="58074"/>
                </a:lnTo>
                <a:cubicBezTo>
                  <a:pt x="95095" y="54601"/>
                  <a:pt x="99684" y="53516"/>
                  <a:pt x="103188" y="55718"/>
                </a:cubicBezTo>
                <a:cubicBezTo>
                  <a:pt x="106691" y="57919"/>
                  <a:pt x="107745" y="62477"/>
                  <a:pt x="105544" y="65980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Text 26"/>
          <p:cNvSpPr/>
          <p:nvPr/>
        </p:nvSpPr>
        <p:spPr>
          <a:xfrm>
            <a:off x="7672387" y="4865688"/>
            <a:ext cx="41433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À la place...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7473950" y="5183188"/>
            <a:ext cx="4333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 Espaces ouverts et flexibles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7473950" y="5405438"/>
            <a:ext cx="4333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 Cloisons rétractables</a:t>
            </a:r>
            <a:endParaRPr lang="en-US" sz="1600" dirty="0"/>
          </a:p>
        </p:txBody>
      </p:sp>
      <p:sp>
        <p:nvSpPr>
          <p:cNvPr id="32" name="Text 29"/>
          <p:cNvSpPr/>
          <p:nvPr/>
        </p:nvSpPr>
        <p:spPr>
          <a:xfrm>
            <a:off x="7473950" y="5627688"/>
            <a:ext cx="4333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 Mobilier type salon</a:t>
            </a:r>
            <a:endParaRPr lang="en-US" sz="1600" dirty="0"/>
          </a:p>
        </p:txBody>
      </p:sp>
      <p:sp>
        <p:nvSpPr>
          <p:cNvPr id="33" name="Shape 30"/>
          <p:cNvSpPr/>
          <p:nvPr/>
        </p:nvSpPr>
        <p:spPr>
          <a:xfrm>
            <a:off x="7346950" y="6072188"/>
            <a:ext cx="4524375" cy="920750"/>
          </a:xfrm>
          <a:custGeom>
            <a:avLst/>
            <a:gdLst/>
            <a:ahLst/>
            <a:cxnLst/>
            <a:rect l="l" t="t" r="r" b="b"/>
            <a:pathLst>
              <a:path w="4524375" h="920750">
                <a:moveTo>
                  <a:pt x="0" y="0"/>
                </a:moveTo>
                <a:lnTo>
                  <a:pt x="4524375" y="0"/>
                </a:lnTo>
                <a:lnTo>
                  <a:pt x="4524375" y="920750"/>
                </a:lnTo>
                <a:lnTo>
                  <a:pt x="0" y="920750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Text 31"/>
          <p:cNvSpPr/>
          <p:nvPr/>
        </p:nvSpPr>
        <p:spPr>
          <a:xfrm>
            <a:off x="7442200" y="6199188"/>
            <a:ext cx="4333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Innovation majeure</a:t>
            </a:r>
            <a:endParaRPr lang="en-US" sz="1600" dirty="0"/>
          </a:p>
        </p:txBody>
      </p:sp>
      <p:sp>
        <p:nvSpPr>
          <p:cNvPr id="35" name="Text 32"/>
          <p:cNvSpPr/>
          <p:nvPr/>
        </p:nvSpPr>
        <p:spPr>
          <a:xfrm>
            <a:off x="7414419" y="6421438"/>
            <a:ext cx="43894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875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42 décibels</a:t>
            </a:r>
            <a:endParaRPr lang="en-US" sz="1600" dirty="0"/>
          </a:p>
        </p:txBody>
      </p:sp>
      <p:sp>
        <p:nvSpPr>
          <p:cNvPr id="36" name="Text 33"/>
          <p:cNvSpPr/>
          <p:nvPr/>
        </p:nvSpPr>
        <p:spPr>
          <a:xfrm>
            <a:off x="7446169" y="6707188"/>
            <a:ext cx="43259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Niveau de silence d'une bibliothèque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7275" y="357275"/>
            <a:ext cx="11539974" cy="1786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5" b="1" kern="0" spc="197" dirty="0">
                <a:solidFill>
                  <a:srgbClr val="6D8B7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 • Espaces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57275" y="607367"/>
            <a:ext cx="11673952" cy="4912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95" b="1" dirty="0">
                <a:solidFill>
                  <a:srgbClr val="4A6C8C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Harjula : Des Espaces Qui Apprennent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75138" y="1241530"/>
            <a:ext cx="4001477" cy="1375508"/>
          </a:xfrm>
          <a:custGeom>
            <a:avLst/>
            <a:gdLst/>
            <a:ahLst/>
            <a:cxnLst/>
            <a:rect l="l" t="t" r="r" b="b"/>
            <a:pathLst>
              <a:path w="4001477" h="1375508">
                <a:moveTo>
                  <a:pt x="0" y="0"/>
                </a:moveTo>
                <a:lnTo>
                  <a:pt x="4001477" y="0"/>
                </a:lnTo>
                <a:lnTo>
                  <a:pt x="4001477" y="1375508"/>
                </a:lnTo>
                <a:lnTo>
                  <a:pt x="0" y="13755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375138" y="1241530"/>
            <a:ext cx="35727" cy="1375508"/>
          </a:xfrm>
          <a:custGeom>
            <a:avLst/>
            <a:gdLst/>
            <a:ahLst/>
            <a:cxnLst/>
            <a:rect l="l" t="t" r="r" b="b"/>
            <a:pathLst>
              <a:path w="35727" h="1375508">
                <a:moveTo>
                  <a:pt x="0" y="0"/>
                </a:moveTo>
                <a:lnTo>
                  <a:pt x="35727" y="0"/>
                </a:lnTo>
                <a:lnTo>
                  <a:pt x="35727" y="1375508"/>
                </a:lnTo>
                <a:lnTo>
                  <a:pt x="0" y="1375508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621881" y="1393371"/>
            <a:ext cx="167473" cy="267956"/>
          </a:xfrm>
          <a:custGeom>
            <a:avLst/>
            <a:gdLst/>
            <a:ahLst/>
            <a:cxnLst/>
            <a:rect l="l" t="t" r="r" b="b"/>
            <a:pathLst>
              <a:path w="167473" h="267956">
                <a:moveTo>
                  <a:pt x="50242" y="33495"/>
                </a:moveTo>
                <a:cubicBezTo>
                  <a:pt x="50242" y="15008"/>
                  <a:pt x="65250" y="0"/>
                  <a:pt x="83736" y="0"/>
                </a:cubicBezTo>
                <a:cubicBezTo>
                  <a:pt x="102222" y="0"/>
                  <a:pt x="117231" y="15008"/>
                  <a:pt x="117231" y="33495"/>
                </a:cubicBezTo>
                <a:cubicBezTo>
                  <a:pt x="117231" y="51981"/>
                  <a:pt x="102222" y="66989"/>
                  <a:pt x="83736" y="66989"/>
                </a:cubicBezTo>
                <a:cubicBezTo>
                  <a:pt x="65250" y="66989"/>
                  <a:pt x="50242" y="51981"/>
                  <a:pt x="50242" y="33495"/>
                </a:cubicBezTo>
                <a:close/>
                <a:moveTo>
                  <a:pt x="75363" y="200967"/>
                </a:moveTo>
                <a:lnTo>
                  <a:pt x="75363" y="251209"/>
                </a:lnTo>
                <a:cubicBezTo>
                  <a:pt x="75363" y="260472"/>
                  <a:pt x="67879" y="267956"/>
                  <a:pt x="58615" y="267956"/>
                </a:cubicBezTo>
                <a:cubicBezTo>
                  <a:pt x="49352" y="267956"/>
                  <a:pt x="41868" y="260472"/>
                  <a:pt x="41868" y="251209"/>
                </a:cubicBezTo>
                <a:lnTo>
                  <a:pt x="41868" y="150621"/>
                </a:lnTo>
                <a:lnTo>
                  <a:pt x="30930" y="167996"/>
                </a:lnTo>
                <a:cubicBezTo>
                  <a:pt x="26011" y="175846"/>
                  <a:pt x="15648" y="178149"/>
                  <a:pt x="7850" y="173229"/>
                </a:cubicBezTo>
                <a:cubicBezTo>
                  <a:pt x="52" y="168310"/>
                  <a:pt x="-2355" y="158000"/>
                  <a:pt x="2564" y="150202"/>
                </a:cubicBezTo>
                <a:lnTo>
                  <a:pt x="23446" y="117074"/>
                </a:lnTo>
                <a:cubicBezTo>
                  <a:pt x="36478" y="96297"/>
                  <a:pt x="59243" y="83736"/>
                  <a:pt x="83736" y="83736"/>
                </a:cubicBezTo>
                <a:cubicBezTo>
                  <a:pt x="108229" y="83736"/>
                  <a:pt x="130995" y="96297"/>
                  <a:pt x="144026" y="117021"/>
                </a:cubicBezTo>
                <a:lnTo>
                  <a:pt x="164908" y="150202"/>
                </a:lnTo>
                <a:cubicBezTo>
                  <a:pt x="169828" y="158052"/>
                  <a:pt x="167473" y="168362"/>
                  <a:pt x="159675" y="173282"/>
                </a:cubicBezTo>
                <a:cubicBezTo>
                  <a:pt x="151877" y="178201"/>
                  <a:pt x="141514" y="175846"/>
                  <a:pt x="136595" y="168048"/>
                </a:cubicBezTo>
                <a:lnTo>
                  <a:pt x="125604" y="150621"/>
                </a:lnTo>
                <a:lnTo>
                  <a:pt x="125604" y="251209"/>
                </a:lnTo>
                <a:cubicBezTo>
                  <a:pt x="125604" y="260472"/>
                  <a:pt x="118120" y="267956"/>
                  <a:pt x="108857" y="267956"/>
                </a:cubicBezTo>
                <a:cubicBezTo>
                  <a:pt x="99594" y="267956"/>
                  <a:pt x="92110" y="260472"/>
                  <a:pt x="92110" y="251209"/>
                </a:cubicBezTo>
                <a:lnTo>
                  <a:pt x="92110" y="200967"/>
                </a:lnTo>
                <a:lnTo>
                  <a:pt x="75363" y="200967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Text 5"/>
          <p:cNvSpPr/>
          <p:nvPr/>
        </p:nvSpPr>
        <p:spPr>
          <a:xfrm>
            <a:off x="978040" y="1384440"/>
            <a:ext cx="2116853" cy="285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88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Les élèves impliqués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35912" y="1777442"/>
            <a:ext cx="3769248" cy="6966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5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Quand on a demandé aux enfants ce qu'ils voulaient, ils n'ont pas dit « des tableaux blancs ». Ils ont </a:t>
            </a:r>
            <a:r>
              <a:rPr lang="en-US" sz="1125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dessiné, inventé des chansons, choisi les thèmes et les couleurs</a:t>
            </a:r>
            <a:r>
              <a:rPr lang="en-US" sz="1125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57275" y="2759947"/>
            <a:ext cx="1268325" cy="1661327"/>
          </a:xfrm>
          <a:custGeom>
            <a:avLst/>
            <a:gdLst/>
            <a:ahLst/>
            <a:cxnLst/>
            <a:rect l="l" t="t" r="r" b="b"/>
            <a:pathLst>
              <a:path w="1268325" h="1661327">
                <a:moveTo>
                  <a:pt x="0" y="0"/>
                </a:moveTo>
                <a:lnTo>
                  <a:pt x="1268325" y="0"/>
                </a:lnTo>
                <a:lnTo>
                  <a:pt x="1268325" y="1661327"/>
                </a:lnTo>
                <a:lnTo>
                  <a:pt x="0" y="1661327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Shape 8"/>
          <p:cNvSpPr/>
          <p:nvPr/>
        </p:nvSpPr>
        <p:spPr>
          <a:xfrm>
            <a:off x="859692" y="2902857"/>
            <a:ext cx="267956" cy="267956"/>
          </a:xfrm>
          <a:custGeom>
            <a:avLst/>
            <a:gdLst/>
            <a:ahLst/>
            <a:cxnLst/>
            <a:rect l="l" t="t" r="r" b="b"/>
            <a:pathLst>
              <a:path w="267956" h="267956">
                <a:moveTo>
                  <a:pt x="150830" y="0"/>
                </a:moveTo>
                <a:cubicBezTo>
                  <a:pt x="150830" y="-9263"/>
                  <a:pt x="143346" y="-16747"/>
                  <a:pt x="134083" y="-16747"/>
                </a:cubicBezTo>
                <a:cubicBezTo>
                  <a:pt x="124819" y="-16747"/>
                  <a:pt x="117335" y="-9263"/>
                  <a:pt x="117335" y="0"/>
                </a:cubicBezTo>
                <a:lnTo>
                  <a:pt x="117335" y="32500"/>
                </a:lnTo>
                <a:lnTo>
                  <a:pt x="109485" y="24650"/>
                </a:lnTo>
                <a:cubicBezTo>
                  <a:pt x="104566" y="19730"/>
                  <a:pt x="96611" y="19730"/>
                  <a:pt x="91744" y="24650"/>
                </a:cubicBezTo>
                <a:cubicBezTo>
                  <a:pt x="86876" y="29569"/>
                  <a:pt x="86824" y="37524"/>
                  <a:pt x="91744" y="42391"/>
                </a:cubicBezTo>
                <a:lnTo>
                  <a:pt x="117388" y="68036"/>
                </a:lnTo>
                <a:lnTo>
                  <a:pt x="117388" y="104984"/>
                </a:lnTo>
                <a:lnTo>
                  <a:pt x="85359" y="86510"/>
                </a:lnTo>
                <a:lnTo>
                  <a:pt x="75991" y="51498"/>
                </a:lnTo>
                <a:cubicBezTo>
                  <a:pt x="74211" y="44799"/>
                  <a:pt x="67303" y="40821"/>
                  <a:pt x="60604" y="42601"/>
                </a:cubicBezTo>
                <a:cubicBezTo>
                  <a:pt x="53905" y="44380"/>
                  <a:pt x="49875" y="51288"/>
                  <a:pt x="51655" y="57987"/>
                </a:cubicBezTo>
                <a:lnTo>
                  <a:pt x="54533" y="68716"/>
                </a:lnTo>
                <a:lnTo>
                  <a:pt x="26429" y="52492"/>
                </a:lnTo>
                <a:cubicBezTo>
                  <a:pt x="18422" y="47887"/>
                  <a:pt x="8164" y="50608"/>
                  <a:pt x="3559" y="58615"/>
                </a:cubicBezTo>
                <a:cubicBezTo>
                  <a:pt x="-1047" y="66623"/>
                  <a:pt x="1675" y="76880"/>
                  <a:pt x="9682" y="81486"/>
                </a:cubicBezTo>
                <a:lnTo>
                  <a:pt x="37786" y="97710"/>
                </a:lnTo>
                <a:lnTo>
                  <a:pt x="27057" y="100588"/>
                </a:lnTo>
                <a:cubicBezTo>
                  <a:pt x="20358" y="102368"/>
                  <a:pt x="16381" y="109276"/>
                  <a:pt x="18160" y="115975"/>
                </a:cubicBezTo>
                <a:cubicBezTo>
                  <a:pt x="19940" y="122674"/>
                  <a:pt x="26848" y="126651"/>
                  <a:pt x="33547" y="124872"/>
                </a:cubicBezTo>
                <a:lnTo>
                  <a:pt x="68559" y="115504"/>
                </a:lnTo>
                <a:lnTo>
                  <a:pt x="100588" y="133978"/>
                </a:lnTo>
                <a:lnTo>
                  <a:pt x="68559" y="152452"/>
                </a:lnTo>
                <a:lnTo>
                  <a:pt x="33547" y="143084"/>
                </a:lnTo>
                <a:cubicBezTo>
                  <a:pt x="26848" y="141305"/>
                  <a:pt x="19940" y="145282"/>
                  <a:pt x="18160" y="151981"/>
                </a:cubicBezTo>
                <a:cubicBezTo>
                  <a:pt x="16381" y="158680"/>
                  <a:pt x="20358" y="165588"/>
                  <a:pt x="27057" y="167368"/>
                </a:cubicBezTo>
                <a:lnTo>
                  <a:pt x="37786" y="170246"/>
                </a:lnTo>
                <a:lnTo>
                  <a:pt x="9682" y="186470"/>
                </a:lnTo>
                <a:cubicBezTo>
                  <a:pt x="1675" y="191076"/>
                  <a:pt x="-1047" y="201333"/>
                  <a:pt x="3559" y="209341"/>
                </a:cubicBezTo>
                <a:cubicBezTo>
                  <a:pt x="8164" y="217348"/>
                  <a:pt x="18422" y="220122"/>
                  <a:pt x="26429" y="215464"/>
                </a:cubicBezTo>
                <a:lnTo>
                  <a:pt x="54533" y="199240"/>
                </a:lnTo>
                <a:lnTo>
                  <a:pt x="51655" y="209969"/>
                </a:lnTo>
                <a:cubicBezTo>
                  <a:pt x="49875" y="216668"/>
                  <a:pt x="53853" y="223576"/>
                  <a:pt x="60552" y="225355"/>
                </a:cubicBezTo>
                <a:cubicBezTo>
                  <a:pt x="67251" y="227135"/>
                  <a:pt x="74159" y="223157"/>
                  <a:pt x="75938" y="216458"/>
                </a:cubicBezTo>
                <a:lnTo>
                  <a:pt x="85306" y="181446"/>
                </a:lnTo>
                <a:lnTo>
                  <a:pt x="117335" y="162972"/>
                </a:lnTo>
                <a:lnTo>
                  <a:pt x="117335" y="199920"/>
                </a:lnTo>
                <a:lnTo>
                  <a:pt x="91691" y="225565"/>
                </a:lnTo>
                <a:cubicBezTo>
                  <a:pt x="86772" y="230484"/>
                  <a:pt x="86772" y="238439"/>
                  <a:pt x="91691" y="243306"/>
                </a:cubicBezTo>
                <a:cubicBezTo>
                  <a:pt x="96611" y="248173"/>
                  <a:pt x="104566" y="248226"/>
                  <a:pt x="109433" y="243306"/>
                </a:cubicBezTo>
                <a:lnTo>
                  <a:pt x="117283" y="235456"/>
                </a:lnTo>
                <a:lnTo>
                  <a:pt x="117283" y="267956"/>
                </a:lnTo>
                <a:cubicBezTo>
                  <a:pt x="117283" y="277219"/>
                  <a:pt x="124767" y="284703"/>
                  <a:pt x="134030" y="284703"/>
                </a:cubicBezTo>
                <a:cubicBezTo>
                  <a:pt x="143294" y="284703"/>
                  <a:pt x="150778" y="277219"/>
                  <a:pt x="150778" y="267956"/>
                </a:cubicBezTo>
                <a:lnTo>
                  <a:pt x="150778" y="235456"/>
                </a:lnTo>
                <a:lnTo>
                  <a:pt x="158628" y="243306"/>
                </a:lnTo>
                <a:cubicBezTo>
                  <a:pt x="163547" y="248226"/>
                  <a:pt x="171502" y="248226"/>
                  <a:pt x="176370" y="243306"/>
                </a:cubicBezTo>
                <a:cubicBezTo>
                  <a:pt x="181237" y="238387"/>
                  <a:pt x="181289" y="230432"/>
                  <a:pt x="176370" y="225565"/>
                </a:cubicBezTo>
                <a:lnTo>
                  <a:pt x="150725" y="199920"/>
                </a:lnTo>
                <a:lnTo>
                  <a:pt x="150725" y="162972"/>
                </a:lnTo>
                <a:lnTo>
                  <a:pt x="182754" y="181446"/>
                </a:lnTo>
                <a:lnTo>
                  <a:pt x="192122" y="216458"/>
                </a:lnTo>
                <a:cubicBezTo>
                  <a:pt x="193902" y="223157"/>
                  <a:pt x="200810" y="227135"/>
                  <a:pt x="207509" y="225355"/>
                </a:cubicBezTo>
                <a:cubicBezTo>
                  <a:pt x="214208" y="223576"/>
                  <a:pt x="218185" y="216668"/>
                  <a:pt x="216406" y="209969"/>
                </a:cubicBezTo>
                <a:lnTo>
                  <a:pt x="213527" y="199240"/>
                </a:lnTo>
                <a:lnTo>
                  <a:pt x="241631" y="215464"/>
                </a:lnTo>
                <a:cubicBezTo>
                  <a:pt x="249639" y="220069"/>
                  <a:pt x="259896" y="217348"/>
                  <a:pt x="264502" y="209341"/>
                </a:cubicBezTo>
                <a:cubicBezTo>
                  <a:pt x="269107" y="201333"/>
                  <a:pt x="266386" y="191076"/>
                  <a:pt x="258379" y="186470"/>
                </a:cubicBezTo>
                <a:lnTo>
                  <a:pt x="230275" y="170246"/>
                </a:lnTo>
                <a:lnTo>
                  <a:pt x="241003" y="167368"/>
                </a:lnTo>
                <a:cubicBezTo>
                  <a:pt x="247702" y="165588"/>
                  <a:pt x="251680" y="158680"/>
                  <a:pt x="249900" y="151981"/>
                </a:cubicBezTo>
                <a:cubicBezTo>
                  <a:pt x="248121" y="145282"/>
                  <a:pt x="241213" y="141305"/>
                  <a:pt x="234514" y="143084"/>
                </a:cubicBezTo>
                <a:lnTo>
                  <a:pt x="199502" y="152452"/>
                </a:lnTo>
                <a:lnTo>
                  <a:pt x="167473" y="133978"/>
                </a:lnTo>
                <a:lnTo>
                  <a:pt x="199502" y="115504"/>
                </a:lnTo>
                <a:lnTo>
                  <a:pt x="234514" y="124872"/>
                </a:lnTo>
                <a:cubicBezTo>
                  <a:pt x="241213" y="126651"/>
                  <a:pt x="248121" y="122674"/>
                  <a:pt x="249900" y="115975"/>
                </a:cubicBezTo>
                <a:cubicBezTo>
                  <a:pt x="251680" y="109276"/>
                  <a:pt x="247702" y="102368"/>
                  <a:pt x="241003" y="100588"/>
                </a:cubicBezTo>
                <a:lnTo>
                  <a:pt x="230275" y="97710"/>
                </a:lnTo>
                <a:lnTo>
                  <a:pt x="258379" y="81486"/>
                </a:lnTo>
                <a:cubicBezTo>
                  <a:pt x="266386" y="76880"/>
                  <a:pt x="269160" y="66623"/>
                  <a:pt x="264502" y="58615"/>
                </a:cubicBezTo>
                <a:cubicBezTo>
                  <a:pt x="259844" y="50608"/>
                  <a:pt x="249639" y="47887"/>
                  <a:pt x="241631" y="52492"/>
                </a:cubicBezTo>
                <a:lnTo>
                  <a:pt x="213527" y="68716"/>
                </a:lnTo>
                <a:lnTo>
                  <a:pt x="216406" y="57987"/>
                </a:lnTo>
                <a:cubicBezTo>
                  <a:pt x="218185" y="51288"/>
                  <a:pt x="214208" y="44380"/>
                  <a:pt x="207509" y="42601"/>
                </a:cubicBezTo>
                <a:cubicBezTo>
                  <a:pt x="200810" y="40821"/>
                  <a:pt x="193902" y="44799"/>
                  <a:pt x="192122" y="51498"/>
                </a:cubicBezTo>
                <a:lnTo>
                  <a:pt x="182754" y="86510"/>
                </a:lnTo>
                <a:lnTo>
                  <a:pt x="150725" y="104984"/>
                </a:lnTo>
                <a:lnTo>
                  <a:pt x="150725" y="68036"/>
                </a:lnTo>
                <a:lnTo>
                  <a:pt x="176370" y="42391"/>
                </a:lnTo>
                <a:cubicBezTo>
                  <a:pt x="181289" y="37472"/>
                  <a:pt x="181289" y="29517"/>
                  <a:pt x="176370" y="24650"/>
                </a:cubicBezTo>
                <a:cubicBezTo>
                  <a:pt x="171450" y="19783"/>
                  <a:pt x="163495" y="19730"/>
                  <a:pt x="158628" y="24650"/>
                </a:cubicBezTo>
                <a:lnTo>
                  <a:pt x="150778" y="32500"/>
                </a:lnTo>
                <a:lnTo>
                  <a:pt x="150778" y="0"/>
                </a:lnTo>
                <a:close/>
              </a:path>
            </a:pathLst>
          </a:custGeom>
          <a:solidFill>
            <a:srgbClr val="F8F6F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/>
          <p:nvPr/>
        </p:nvSpPr>
        <p:spPr>
          <a:xfrm>
            <a:off x="459991" y="3242268"/>
            <a:ext cx="1062892" cy="2500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66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 Toundra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68923" y="3528088"/>
            <a:ext cx="1045029" cy="1786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85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Bleus et gris froids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8923" y="3742453"/>
            <a:ext cx="1045029" cy="535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85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Apprentissage calme et concentré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1732782" y="2759947"/>
            <a:ext cx="1268325" cy="1661327"/>
          </a:xfrm>
          <a:custGeom>
            <a:avLst/>
            <a:gdLst/>
            <a:ahLst/>
            <a:cxnLst/>
            <a:rect l="l" t="t" r="r" b="b"/>
            <a:pathLst>
              <a:path w="1268325" h="1661327">
                <a:moveTo>
                  <a:pt x="0" y="0"/>
                </a:moveTo>
                <a:lnTo>
                  <a:pt x="1268325" y="0"/>
                </a:lnTo>
                <a:lnTo>
                  <a:pt x="1268325" y="1661327"/>
                </a:lnTo>
                <a:lnTo>
                  <a:pt x="0" y="1661327"/>
                </a:lnTo>
                <a:lnTo>
                  <a:pt x="0" y="0"/>
                </a:ln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Shape 13"/>
          <p:cNvSpPr/>
          <p:nvPr/>
        </p:nvSpPr>
        <p:spPr>
          <a:xfrm>
            <a:off x="2235200" y="2902857"/>
            <a:ext cx="267956" cy="267956"/>
          </a:xfrm>
          <a:custGeom>
            <a:avLst/>
            <a:gdLst/>
            <a:ahLst/>
            <a:cxnLst/>
            <a:rect l="l" t="t" r="r" b="b"/>
            <a:pathLst>
              <a:path w="267956" h="267956">
                <a:moveTo>
                  <a:pt x="246656" y="3506"/>
                </a:moveTo>
                <a:cubicBezTo>
                  <a:pt x="250005" y="314"/>
                  <a:pt x="254872" y="-837"/>
                  <a:pt x="259373" y="628"/>
                </a:cubicBezTo>
                <a:cubicBezTo>
                  <a:pt x="264502" y="2355"/>
                  <a:pt x="267956" y="7170"/>
                  <a:pt x="267956" y="12560"/>
                </a:cubicBezTo>
                <a:lnTo>
                  <a:pt x="267956" y="110375"/>
                </a:lnTo>
                <a:cubicBezTo>
                  <a:pt x="267956" y="179039"/>
                  <a:pt x="211382" y="234462"/>
                  <a:pt x="142980" y="234462"/>
                </a:cubicBezTo>
                <a:cubicBezTo>
                  <a:pt x="102682" y="234462"/>
                  <a:pt x="67931" y="208556"/>
                  <a:pt x="55318" y="172340"/>
                </a:cubicBezTo>
                <a:cubicBezTo>
                  <a:pt x="36792" y="188459"/>
                  <a:pt x="25121" y="212167"/>
                  <a:pt x="25121" y="238648"/>
                </a:cubicBezTo>
                <a:cubicBezTo>
                  <a:pt x="25121" y="245609"/>
                  <a:pt x="19521" y="251209"/>
                  <a:pt x="12560" y="251209"/>
                </a:cubicBezTo>
                <a:cubicBezTo>
                  <a:pt x="5600" y="251209"/>
                  <a:pt x="0" y="245609"/>
                  <a:pt x="0" y="238648"/>
                </a:cubicBezTo>
                <a:cubicBezTo>
                  <a:pt x="0" y="199449"/>
                  <a:pt x="19992" y="164908"/>
                  <a:pt x="50294" y="144602"/>
                </a:cubicBezTo>
                <a:cubicBezTo>
                  <a:pt x="68768" y="132251"/>
                  <a:pt x="90802" y="125604"/>
                  <a:pt x="113044" y="125604"/>
                </a:cubicBezTo>
                <a:lnTo>
                  <a:pt x="154912" y="125604"/>
                </a:lnTo>
                <a:cubicBezTo>
                  <a:pt x="161873" y="125604"/>
                  <a:pt x="167473" y="120005"/>
                  <a:pt x="167473" y="113044"/>
                </a:cubicBezTo>
                <a:cubicBezTo>
                  <a:pt x="167473" y="106083"/>
                  <a:pt x="161873" y="100484"/>
                  <a:pt x="154912" y="100484"/>
                </a:cubicBezTo>
                <a:lnTo>
                  <a:pt x="113044" y="100484"/>
                </a:lnTo>
                <a:cubicBezTo>
                  <a:pt x="92267" y="100484"/>
                  <a:pt x="72589" y="105089"/>
                  <a:pt x="54952" y="113306"/>
                </a:cubicBezTo>
                <a:cubicBezTo>
                  <a:pt x="67146" y="76671"/>
                  <a:pt x="101635" y="50242"/>
                  <a:pt x="142352" y="50242"/>
                </a:cubicBezTo>
                <a:cubicBezTo>
                  <a:pt x="177102" y="50242"/>
                  <a:pt x="202956" y="38676"/>
                  <a:pt x="220174" y="27214"/>
                </a:cubicBezTo>
                <a:cubicBezTo>
                  <a:pt x="230222" y="20515"/>
                  <a:pt x="238753" y="12508"/>
                  <a:pt x="246708" y="3506"/>
                </a:cubicBezTo>
                <a:close/>
              </a:path>
            </a:pathLst>
          </a:custGeom>
          <a:solidFill>
            <a:srgbClr val="F8F6F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Text 14"/>
          <p:cNvSpPr/>
          <p:nvPr/>
        </p:nvSpPr>
        <p:spPr>
          <a:xfrm>
            <a:off x="1835499" y="3242268"/>
            <a:ext cx="1062892" cy="2500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66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 Jungle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844431" y="3528088"/>
            <a:ext cx="1045029" cy="1786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85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Verts vibrants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844431" y="3742453"/>
            <a:ext cx="1045029" cy="535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85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Atmosphère dynamique et créative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108290" y="2759947"/>
            <a:ext cx="1268325" cy="1661327"/>
          </a:xfrm>
          <a:custGeom>
            <a:avLst/>
            <a:gdLst/>
            <a:ahLst/>
            <a:cxnLst/>
            <a:rect l="l" t="t" r="r" b="b"/>
            <a:pathLst>
              <a:path w="1268325" h="1661327">
                <a:moveTo>
                  <a:pt x="0" y="0"/>
                </a:moveTo>
                <a:lnTo>
                  <a:pt x="1268325" y="0"/>
                </a:lnTo>
                <a:lnTo>
                  <a:pt x="1268325" y="1661327"/>
                </a:lnTo>
                <a:lnTo>
                  <a:pt x="0" y="1661327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0" name="Shape 18"/>
          <p:cNvSpPr/>
          <p:nvPr/>
        </p:nvSpPr>
        <p:spPr>
          <a:xfrm>
            <a:off x="3593960" y="2902857"/>
            <a:ext cx="301451" cy="267956"/>
          </a:xfrm>
          <a:custGeom>
            <a:avLst/>
            <a:gdLst/>
            <a:ahLst/>
            <a:cxnLst/>
            <a:rect l="l" t="t" r="r" b="b"/>
            <a:pathLst>
              <a:path w="301451" h="267956">
                <a:moveTo>
                  <a:pt x="93261" y="-5286"/>
                </a:moveTo>
                <a:cubicBezTo>
                  <a:pt x="97134" y="-6908"/>
                  <a:pt x="101530" y="-6437"/>
                  <a:pt x="105037" y="-4134"/>
                </a:cubicBezTo>
                <a:lnTo>
                  <a:pt x="150987" y="26325"/>
                </a:lnTo>
                <a:lnTo>
                  <a:pt x="196937" y="-4134"/>
                </a:lnTo>
                <a:cubicBezTo>
                  <a:pt x="200444" y="-6437"/>
                  <a:pt x="204840" y="-6856"/>
                  <a:pt x="208713" y="-5286"/>
                </a:cubicBezTo>
                <a:cubicBezTo>
                  <a:pt x="212585" y="-3716"/>
                  <a:pt x="215307" y="-262"/>
                  <a:pt x="216144" y="3820"/>
                </a:cubicBezTo>
                <a:lnTo>
                  <a:pt x="227082" y="57830"/>
                </a:lnTo>
                <a:lnTo>
                  <a:pt x="281092" y="68768"/>
                </a:lnTo>
                <a:cubicBezTo>
                  <a:pt x="285174" y="69606"/>
                  <a:pt x="288628" y="72432"/>
                  <a:pt x="290198" y="76252"/>
                </a:cubicBezTo>
                <a:cubicBezTo>
                  <a:pt x="291769" y="80073"/>
                  <a:pt x="291350" y="84521"/>
                  <a:pt x="289047" y="88028"/>
                </a:cubicBezTo>
                <a:lnTo>
                  <a:pt x="258588" y="133978"/>
                </a:lnTo>
                <a:lnTo>
                  <a:pt x="289047" y="179928"/>
                </a:lnTo>
                <a:cubicBezTo>
                  <a:pt x="291350" y="183435"/>
                  <a:pt x="291769" y="187831"/>
                  <a:pt x="290198" y="191704"/>
                </a:cubicBezTo>
                <a:cubicBezTo>
                  <a:pt x="288628" y="195577"/>
                  <a:pt x="285174" y="198403"/>
                  <a:pt x="281092" y="199188"/>
                </a:cubicBezTo>
                <a:lnTo>
                  <a:pt x="227030" y="210073"/>
                </a:lnTo>
                <a:lnTo>
                  <a:pt x="216144" y="264136"/>
                </a:lnTo>
                <a:cubicBezTo>
                  <a:pt x="215307" y="268218"/>
                  <a:pt x="212481" y="271672"/>
                  <a:pt x="208660" y="273242"/>
                </a:cubicBezTo>
                <a:cubicBezTo>
                  <a:pt x="204840" y="274812"/>
                  <a:pt x="200391" y="274393"/>
                  <a:pt x="196885" y="272091"/>
                </a:cubicBezTo>
                <a:lnTo>
                  <a:pt x="150935" y="241631"/>
                </a:lnTo>
                <a:lnTo>
                  <a:pt x="104984" y="272091"/>
                </a:lnTo>
                <a:cubicBezTo>
                  <a:pt x="101478" y="274393"/>
                  <a:pt x="97082" y="274812"/>
                  <a:pt x="93209" y="273242"/>
                </a:cubicBezTo>
                <a:cubicBezTo>
                  <a:pt x="89336" y="271672"/>
                  <a:pt x="86510" y="268218"/>
                  <a:pt x="85725" y="264136"/>
                </a:cubicBezTo>
                <a:lnTo>
                  <a:pt x="74839" y="210073"/>
                </a:lnTo>
                <a:lnTo>
                  <a:pt x="20777" y="199135"/>
                </a:lnTo>
                <a:cubicBezTo>
                  <a:pt x="16695" y="198298"/>
                  <a:pt x="13241" y="195472"/>
                  <a:pt x="11671" y="191651"/>
                </a:cubicBezTo>
                <a:cubicBezTo>
                  <a:pt x="10101" y="187831"/>
                  <a:pt x="10519" y="183382"/>
                  <a:pt x="12822" y="179876"/>
                </a:cubicBezTo>
                <a:lnTo>
                  <a:pt x="43281" y="133978"/>
                </a:lnTo>
                <a:lnTo>
                  <a:pt x="12822" y="88028"/>
                </a:lnTo>
                <a:cubicBezTo>
                  <a:pt x="10519" y="84521"/>
                  <a:pt x="10101" y="80125"/>
                  <a:pt x="11671" y="76252"/>
                </a:cubicBezTo>
                <a:cubicBezTo>
                  <a:pt x="13241" y="72380"/>
                  <a:pt x="16695" y="69553"/>
                  <a:pt x="20777" y="68768"/>
                </a:cubicBezTo>
                <a:lnTo>
                  <a:pt x="74839" y="57883"/>
                </a:lnTo>
                <a:lnTo>
                  <a:pt x="85777" y="3820"/>
                </a:lnTo>
                <a:cubicBezTo>
                  <a:pt x="86615" y="-262"/>
                  <a:pt x="89441" y="-3716"/>
                  <a:pt x="93261" y="-5286"/>
                </a:cubicBezTo>
                <a:close/>
                <a:moveTo>
                  <a:pt x="108648" y="133978"/>
                </a:moveTo>
                <a:cubicBezTo>
                  <a:pt x="108648" y="118945"/>
                  <a:pt x="116668" y="105054"/>
                  <a:pt x="129687" y="97538"/>
                </a:cubicBezTo>
                <a:cubicBezTo>
                  <a:pt x="142705" y="90021"/>
                  <a:pt x="158745" y="90021"/>
                  <a:pt x="171764" y="97538"/>
                </a:cubicBezTo>
                <a:cubicBezTo>
                  <a:pt x="184783" y="105054"/>
                  <a:pt x="192803" y="118945"/>
                  <a:pt x="192803" y="133978"/>
                </a:cubicBezTo>
                <a:cubicBezTo>
                  <a:pt x="192803" y="157201"/>
                  <a:pt x="173948" y="176055"/>
                  <a:pt x="150725" y="176055"/>
                </a:cubicBezTo>
                <a:cubicBezTo>
                  <a:pt x="127502" y="176055"/>
                  <a:pt x="108648" y="157201"/>
                  <a:pt x="108648" y="133978"/>
                </a:cubicBezTo>
                <a:close/>
                <a:moveTo>
                  <a:pt x="217924" y="133978"/>
                </a:moveTo>
                <a:cubicBezTo>
                  <a:pt x="217924" y="96890"/>
                  <a:pt x="187813" y="66780"/>
                  <a:pt x="150725" y="66780"/>
                </a:cubicBezTo>
                <a:cubicBezTo>
                  <a:pt x="113637" y="66780"/>
                  <a:pt x="83527" y="96890"/>
                  <a:pt x="83527" y="133978"/>
                </a:cubicBezTo>
                <a:cubicBezTo>
                  <a:pt x="83527" y="157986"/>
                  <a:pt x="96335" y="180170"/>
                  <a:pt x="117126" y="192174"/>
                </a:cubicBezTo>
                <a:cubicBezTo>
                  <a:pt x="137917" y="204177"/>
                  <a:pt x="163533" y="204177"/>
                  <a:pt x="184324" y="192174"/>
                </a:cubicBezTo>
                <a:cubicBezTo>
                  <a:pt x="205116" y="180170"/>
                  <a:pt x="217924" y="157986"/>
                  <a:pt x="217924" y="133978"/>
                </a:cubicBezTo>
                <a:close/>
              </a:path>
            </a:pathLst>
          </a:custGeom>
          <a:solidFill>
            <a:srgbClr val="F8F6F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Text 19"/>
          <p:cNvSpPr/>
          <p:nvPr/>
        </p:nvSpPr>
        <p:spPr>
          <a:xfrm>
            <a:off x="3211007" y="3242268"/>
            <a:ext cx="1062892" cy="2500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66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 Désert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3219938" y="3528088"/>
            <a:ext cx="1045029" cy="357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85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Oranges et bruns chauds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219938" y="3921090"/>
            <a:ext cx="1045029" cy="357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85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Espace accueillant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357275" y="4564185"/>
            <a:ext cx="4019341" cy="2295490"/>
          </a:xfrm>
          <a:custGeom>
            <a:avLst/>
            <a:gdLst/>
            <a:ahLst/>
            <a:cxnLst/>
            <a:rect l="l" t="t" r="r" b="b"/>
            <a:pathLst>
              <a:path w="4019341" h="2295490">
                <a:moveTo>
                  <a:pt x="0" y="0"/>
                </a:moveTo>
                <a:lnTo>
                  <a:pt x="4019341" y="0"/>
                </a:lnTo>
                <a:lnTo>
                  <a:pt x="4019341" y="2295490"/>
                </a:lnTo>
                <a:lnTo>
                  <a:pt x="0" y="229549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Shape 23"/>
          <p:cNvSpPr/>
          <p:nvPr/>
        </p:nvSpPr>
        <p:spPr>
          <a:xfrm>
            <a:off x="562708" y="4760686"/>
            <a:ext cx="214365" cy="214365"/>
          </a:xfrm>
          <a:custGeom>
            <a:avLst/>
            <a:gdLst/>
            <a:ahLst/>
            <a:cxnLst/>
            <a:rect l="l" t="t" r="r" b="b"/>
            <a:pathLst>
              <a:path w="214365" h="214365">
                <a:moveTo>
                  <a:pt x="50242" y="23446"/>
                </a:moveTo>
                <a:cubicBezTo>
                  <a:pt x="50242" y="10509"/>
                  <a:pt x="60751" y="0"/>
                  <a:pt x="73688" y="0"/>
                </a:cubicBezTo>
                <a:lnTo>
                  <a:pt x="83736" y="0"/>
                </a:lnTo>
                <a:cubicBezTo>
                  <a:pt x="91147" y="0"/>
                  <a:pt x="97134" y="5987"/>
                  <a:pt x="97134" y="13398"/>
                </a:cubicBezTo>
                <a:lnTo>
                  <a:pt x="97134" y="200967"/>
                </a:lnTo>
                <a:cubicBezTo>
                  <a:pt x="97134" y="208378"/>
                  <a:pt x="91147" y="214365"/>
                  <a:pt x="83736" y="214365"/>
                </a:cubicBezTo>
                <a:lnTo>
                  <a:pt x="70338" y="214365"/>
                </a:lnTo>
                <a:cubicBezTo>
                  <a:pt x="57862" y="214365"/>
                  <a:pt x="47353" y="205824"/>
                  <a:pt x="44380" y="194268"/>
                </a:cubicBezTo>
                <a:cubicBezTo>
                  <a:pt x="44087" y="194268"/>
                  <a:pt x="43836" y="194268"/>
                  <a:pt x="43543" y="194268"/>
                </a:cubicBezTo>
                <a:cubicBezTo>
                  <a:pt x="25037" y="194268"/>
                  <a:pt x="10048" y="179279"/>
                  <a:pt x="10048" y="160774"/>
                </a:cubicBezTo>
                <a:cubicBezTo>
                  <a:pt x="10048" y="153237"/>
                  <a:pt x="12560" y="146287"/>
                  <a:pt x="16747" y="140677"/>
                </a:cubicBezTo>
                <a:cubicBezTo>
                  <a:pt x="8625" y="134564"/>
                  <a:pt x="3349" y="124851"/>
                  <a:pt x="3349" y="113881"/>
                </a:cubicBezTo>
                <a:cubicBezTo>
                  <a:pt x="3349" y="100944"/>
                  <a:pt x="10718" y="89682"/>
                  <a:pt x="21436" y="84113"/>
                </a:cubicBezTo>
                <a:cubicBezTo>
                  <a:pt x="18464" y="79089"/>
                  <a:pt x="16747" y="73227"/>
                  <a:pt x="16747" y="66989"/>
                </a:cubicBezTo>
                <a:cubicBezTo>
                  <a:pt x="16747" y="48483"/>
                  <a:pt x="31736" y="33495"/>
                  <a:pt x="50242" y="33495"/>
                </a:cubicBezTo>
                <a:lnTo>
                  <a:pt x="50242" y="23446"/>
                </a:lnTo>
                <a:close/>
                <a:moveTo>
                  <a:pt x="164123" y="23446"/>
                </a:moveTo>
                <a:lnTo>
                  <a:pt x="164123" y="33495"/>
                </a:lnTo>
                <a:cubicBezTo>
                  <a:pt x="182629" y="33495"/>
                  <a:pt x="197618" y="48483"/>
                  <a:pt x="197618" y="66989"/>
                </a:cubicBezTo>
                <a:cubicBezTo>
                  <a:pt x="197618" y="73269"/>
                  <a:pt x="195901" y="79131"/>
                  <a:pt x="192928" y="84113"/>
                </a:cubicBezTo>
                <a:cubicBezTo>
                  <a:pt x="203688" y="89682"/>
                  <a:pt x="211015" y="100902"/>
                  <a:pt x="211015" y="113881"/>
                </a:cubicBezTo>
                <a:cubicBezTo>
                  <a:pt x="211015" y="124851"/>
                  <a:pt x="205740" y="134564"/>
                  <a:pt x="197618" y="140677"/>
                </a:cubicBezTo>
                <a:cubicBezTo>
                  <a:pt x="201804" y="146287"/>
                  <a:pt x="204316" y="153237"/>
                  <a:pt x="204316" y="160774"/>
                </a:cubicBezTo>
                <a:cubicBezTo>
                  <a:pt x="204316" y="179279"/>
                  <a:pt x="189328" y="194268"/>
                  <a:pt x="170822" y="194268"/>
                </a:cubicBezTo>
                <a:cubicBezTo>
                  <a:pt x="170529" y="194268"/>
                  <a:pt x="170278" y="194268"/>
                  <a:pt x="169985" y="194268"/>
                </a:cubicBezTo>
                <a:cubicBezTo>
                  <a:pt x="167012" y="205824"/>
                  <a:pt x="156503" y="214365"/>
                  <a:pt x="144026" y="214365"/>
                </a:cubicBezTo>
                <a:lnTo>
                  <a:pt x="130629" y="214365"/>
                </a:lnTo>
                <a:cubicBezTo>
                  <a:pt x="123218" y="214365"/>
                  <a:pt x="117231" y="208378"/>
                  <a:pt x="117231" y="200967"/>
                </a:cubicBezTo>
                <a:lnTo>
                  <a:pt x="117231" y="13398"/>
                </a:lnTo>
                <a:cubicBezTo>
                  <a:pt x="117231" y="5987"/>
                  <a:pt x="123218" y="0"/>
                  <a:pt x="130629" y="0"/>
                </a:cubicBezTo>
                <a:lnTo>
                  <a:pt x="140677" y="0"/>
                </a:lnTo>
                <a:cubicBezTo>
                  <a:pt x="153614" y="0"/>
                  <a:pt x="164123" y="10509"/>
                  <a:pt x="164123" y="23446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Text 24"/>
          <p:cNvSpPr/>
          <p:nvPr/>
        </p:nvSpPr>
        <p:spPr>
          <a:xfrm>
            <a:off x="803868" y="4742822"/>
            <a:ext cx="3483429" cy="2500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7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L'apprentissage est partout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35912" y="5100097"/>
            <a:ext cx="3733521" cy="9289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5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Intégration </a:t>
            </a:r>
            <a:r>
              <a:rPr lang="en-US" sz="1125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subliminale</a:t>
            </a:r>
            <a:r>
              <a:rPr lang="en-US" sz="1125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de l'apprentissage dans l'environnement. L'objectif : avant la 3ème année, les enfants doivent avoir </a:t>
            </a:r>
            <a:r>
              <a:rPr lang="en-US" sz="1125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 très fortes compétences en écriture et en mathématiques</a:t>
            </a:r>
            <a:r>
              <a:rPr lang="en-US" sz="1125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35912" y="6139766"/>
            <a:ext cx="3662066" cy="7145"/>
          </a:xfrm>
          <a:custGeom>
            <a:avLst/>
            <a:gdLst/>
            <a:ahLst/>
            <a:cxnLst/>
            <a:rect l="l" t="t" r="r" b="b"/>
            <a:pathLst>
              <a:path w="3662066" h="7145">
                <a:moveTo>
                  <a:pt x="0" y="0"/>
                </a:moveTo>
                <a:lnTo>
                  <a:pt x="3662066" y="0"/>
                </a:lnTo>
                <a:lnTo>
                  <a:pt x="3662066" y="7145"/>
                </a:lnTo>
                <a:lnTo>
                  <a:pt x="0" y="714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Text 27"/>
          <p:cNvSpPr/>
          <p:nvPr/>
        </p:nvSpPr>
        <p:spPr>
          <a:xfrm>
            <a:off x="535912" y="6136193"/>
            <a:ext cx="3733521" cy="535912"/>
          </a:xfrm>
          <a:prstGeom prst="rect">
            <a:avLst/>
          </a:prstGeom>
          <a:noFill/>
          <a:ln/>
        </p:spPr>
        <p:txBody>
          <a:bodyPr wrap="square" lIns="0" tIns="107182" rIns="0" bIns="0" rtlCol="0" anchor="ctr"/>
          <a:lstStyle/>
          <a:p>
            <a:pPr>
              <a:lnSpc>
                <a:spcPct val="120000"/>
              </a:lnSpc>
            </a:pPr>
            <a:r>
              <a:rPr lang="en-US" sz="1125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« Si on leur donne des bases solides, c'est comme leur donner des ailes pour les années suivantes. »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4573116" y="1241530"/>
            <a:ext cx="7261609" cy="1071824"/>
          </a:xfrm>
          <a:custGeom>
            <a:avLst/>
            <a:gdLst/>
            <a:ahLst/>
            <a:cxnLst/>
            <a:rect l="l" t="t" r="r" b="b"/>
            <a:pathLst>
              <a:path w="7261609" h="1071824">
                <a:moveTo>
                  <a:pt x="0" y="0"/>
                </a:moveTo>
                <a:lnTo>
                  <a:pt x="7261609" y="0"/>
                </a:lnTo>
                <a:lnTo>
                  <a:pt x="7261609" y="1071824"/>
                </a:lnTo>
                <a:lnTo>
                  <a:pt x="0" y="10718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1" name="Shape 29"/>
          <p:cNvSpPr/>
          <p:nvPr/>
        </p:nvSpPr>
        <p:spPr>
          <a:xfrm>
            <a:off x="4573116" y="1241530"/>
            <a:ext cx="35727" cy="1071824"/>
          </a:xfrm>
          <a:custGeom>
            <a:avLst/>
            <a:gdLst/>
            <a:ahLst/>
            <a:cxnLst/>
            <a:rect l="l" t="t" r="r" b="b"/>
            <a:pathLst>
              <a:path w="35727" h="1071824">
                <a:moveTo>
                  <a:pt x="0" y="0"/>
                </a:moveTo>
                <a:lnTo>
                  <a:pt x="35727" y="0"/>
                </a:lnTo>
                <a:lnTo>
                  <a:pt x="35727" y="1071824"/>
                </a:lnTo>
                <a:lnTo>
                  <a:pt x="0" y="1071824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Shape 30"/>
          <p:cNvSpPr/>
          <p:nvPr/>
        </p:nvSpPr>
        <p:spPr>
          <a:xfrm>
            <a:off x="4787481" y="1402303"/>
            <a:ext cx="160774" cy="214365"/>
          </a:xfrm>
          <a:custGeom>
            <a:avLst/>
            <a:gdLst/>
            <a:ahLst/>
            <a:cxnLst/>
            <a:rect l="l" t="t" r="r" b="b"/>
            <a:pathLst>
              <a:path w="160774" h="214365">
                <a:moveTo>
                  <a:pt x="26796" y="0"/>
                </a:moveTo>
                <a:cubicBezTo>
                  <a:pt x="12016" y="0"/>
                  <a:pt x="0" y="12016"/>
                  <a:pt x="0" y="26796"/>
                </a:cubicBezTo>
                <a:lnTo>
                  <a:pt x="0" y="187569"/>
                </a:lnTo>
                <a:cubicBezTo>
                  <a:pt x="0" y="202349"/>
                  <a:pt x="12016" y="214365"/>
                  <a:pt x="26796" y="214365"/>
                </a:cubicBezTo>
                <a:lnTo>
                  <a:pt x="133978" y="214365"/>
                </a:lnTo>
                <a:cubicBezTo>
                  <a:pt x="148757" y="214365"/>
                  <a:pt x="160774" y="202349"/>
                  <a:pt x="160774" y="187569"/>
                </a:cubicBezTo>
                <a:lnTo>
                  <a:pt x="160774" y="26796"/>
                </a:lnTo>
                <a:cubicBezTo>
                  <a:pt x="160774" y="12016"/>
                  <a:pt x="148757" y="0"/>
                  <a:pt x="133978" y="0"/>
                </a:cubicBezTo>
                <a:lnTo>
                  <a:pt x="26796" y="0"/>
                </a:lnTo>
                <a:close/>
                <a:moveTo>
                  <a:pt x="40193" y="26796"/>
                </a:moveTo>
                <a:lnTo>
                  <a:pt x="120580" y="26796"/>
                </a:lnTo>
                <a:cubicBezTo>
                  <a:pt x="127991" y="26796"/>
                  <a:pt x="133978" y="32783"/>
                  <a:pt x="133978" y="40193"/>
                </a:cubicBezTo>
                <a:lnTo>
                  <a:pt x="133978" y="53591"/>
                </a:lnTo>
                <a:cubicBezTo>
                  <a:pt x="133978" y="61002"/>
                  <a:pt x="127991" y="66989"/>
                  <a:pt x="120580" y="66989"/>
                </a:cubicBezTo>
                <a:lnTo>
                  <a:pt x="40193" y="66989"/>
                </a:lnTo>
                <a:cubicBezTo>
                  <a:pt x="32783" y="66989"/>
                  <a:pt x="26796" y="61002"/>
                  <a:pt x="26796" y="53591"/>
                </a:cubicBezTo>
                <a:lnTo>
                  <a:pt x="26796" y="40193"/>
                </a:lnTo>
                <a:cubicBezTo>
                  <a:pt x="26796" y="32783"/>
                  <a:pt x="32783" y="26796"/>
                  <a:pt x="40193" y="26796"/>
                </a:cubicBezTo>
                <a:close/>
                <a:moveTo>
                  <a:pt x="46892" y="97134"/>
                </a:moveTo>
                <a:cubicBezTo>
                  <a:pt x="46892" y="102680"/>
                  <a:pt x="42390" y="107182"/>
                  <a:pt x="36844" y="107182"/>
                </a:cubicBezTo>
                <a:cubicBezTo>
                  <a:pt x="31298" y="107182"/>
                  <a:pt x="26796" y="102680"/>
                  <a:pt x="26796" y="97134"/>
                </a:cubicBezTo>
                <a:cubicBezTo>
                  <a:pt x="26796" y="91588"/>
                  <a:pt x="31298" y="87086"/>
                  <a:pt x="36844" y="87086"/>
                </a:cubicBezTo>
                <a:cubicBezTo>
                  <a:pt x="42390" y="87086"/>
                  <a:pt x="46892" y="91588"/>
                  <a:pt x="46892" y="97134"/>
                </a:cubicBezTo>
                <a:close/>
                <a:moveTo>
                  <a:pt x="80387" y="107182"/>
                </a:moveTo>
                <a:cubicBezTo>
                  <a:pt x="74841" y="107182"/>
                  <a:pt x="70338" y="102680"/>
                  <a:pt x="70338" y="97134"/>
                </a:cubicBezTo>
                <a:cubicBezTo>
                  <a:pt x="70338" y="91588"/>
                  <a:pt x="74841" y="87086"/>
                  <a:pt x="80387" y="87086"/>
                </a:cubicBezTo>
                <a:cubicBezTo>
                  <a:pt x="85933" y="87086"/>
                  <a:pt x="90435" y="91588"/>
                  <a:pt x="90435" y="97134"/>
                </a:cubicBezTo>
                <a:cubicBezTo>
                  <a:pt x="90435" y="102680"/>
                  <a:pt x="85933" y="107182"/>
                  <a:pt x="80387" y="107182"/>
                </a:cubicBezTo>
                <a:close/>
                <a:moveTo>
                  <a:pt x="133978" y="97134"/>
                </a:moveTo>
                <a:cubicBezTo>
                  <a:pt x="133978" y="102680"/>
                  <a:pt x="129476" y="107182"/>
                  <a:pt x="123930" y="107182"/>
                </a:cubicBezTo>
                <a:cubicBezTo>
                  <a:pt x="118384" y="107182"/>
                  <a:pt x="113881" y="102680"/>
                  <a:pt x="113881" y="97134"/>
                </a:cubicBezTo>
                <a:cubicBezTo>
                  <a:pt x="113881" y="91588"/>
                  <a:pt x="118384" y="87086"/>
                  <a:pt x="123930" y="87086"/>
                </a:cubicBezTo>
                <a:cubicBezTo>
                  <a:pt x="129476" y="87086"/>
                  <a:pt x="133978" y="91588"/>
                  <a:pt x="133978" y="97134"/>
                </a:cubicBezTo>
                <a:close/>
                <a:moveTo>
                  <a:pt x="36844" y="147376"/>
                </a:moveTo>
                <a:cubicBezTo>
                  <a:pt x="31298" y="147376"/>
                  <a:pt x="26796" y="142873"/>
                  <a:pt x="26796" y="137327"/>
                </a:cubicBezTo>
                <a:cubicBezTo>
                  <a:pt x="26796" y="131782"/>
                  <a:pt x="31298" y="127279"/>
                  <a:pt x="36844" y="127279"/>
                </a:cubicBezTo>
                <a:cubicBezTo>
                  <a:pt x="42390" y="127279"/>
                  <a:pt x="46892" y="131782"/>
                  <a:pt x="46892" y="137327"/>
                </a:cubicBezTo>
                <a:cubicBezTo>
                  <a:pt x="46892" y="142873"/>
                  <a:pt x="42390" y="147376"/>
                  <a:pt x="36844" y="147376"/>
                </a:cubicBezTo>
                <a:close/>
                <a:moveTo>
                  <a:pt x="90435" y="137327"/>
                </a:moveTo>
                <a:cubicBezTo>
                  <a:pt x="90435" y="142873"/>
                  <a:pt x="85933" y="147376"/>
                  <a:pt x="80387" y="147376"/>
                </a:cubicBezTo>
                <a:cubicBezTo>
                  <a:pt x="74841" y="147376"/>
                  <a:pt x="70338" y="142873"/>
                  <a:pt x="70338" y="137327"/>
                </a:cubicBezTo>
                <a:cubicBezTo>
                  <a:pt x="70338" y="131782"/>
                  <a:pt x="74841" y="127279"/>
                  <a:pt x="80387" y="127279"/>
                </a:cubicBezTo>
                <a:cubicBezTo>
                  <a:pt x="85933" y="127279"/>
                  <a:pt x="90435" y="131782"/>
                  <a:pt x="90435" y="137327"/>
                </a:cubicBezTo>
                <a:close/>
                <a:moveTo>
                  <a:pt x="123930" y="147376"/>
                </a:moveTo>
                <a:cubicBezTo>
                  <a:pt x="118384" y="147376"/>
                  <a:pt x="113881" y="142873"/>
                  <a:pt x="113881" y="137327"/>
                </a:cubicBezTo>
                <a:cubicBezTo>
                  <a:pt x="113881" y="131782"/>
                  <a:pt x="118384" y="127279"/>
                  <a:pt x="123930" y="127279"/>
                </a:cubicBezTo>
                <a:cubicBezTo>
                  <a:pt x="129476" y="127279"/>
                  <a:pt x="133978" y="131782"/>
                  <a:pt x="133978" y="137327"/>
                </a:cubicBezTo>
                <a:cubicBezTo>
                  <a:pt x="133978" y="142873"/>
                  <a:pt x="129476" y="147376"/>
                  <a:pt x="123930" y="147376"/>
                </a:cubicBezTo>
                <a:close/>
                <a:moveTo>
                  <a:pt x="26796" y="177521"/>
                </a:moveTo>
                <a:cubicBezTo>
                  <a:pt x="26796" y="171952"/>
                  <a:pt x="31275" y="167473"/>
                  <a:pt x="36844" y="167473"/>
                </a:cubicBezTo>
                <a:lnTo>
                  <a:pt x="83736" y="167473"/>
                </a:lnTo>
                <a:cubicBezTo>
                  <a:pt x="89305" y="167473"/>
                  <a:pt x="93785" y="171952"/>
                  <a:pt x="93785" y="177521"/>
                </a:cubicBezTo>
                <a:cubicBezTo>
                  <a:pt x="93785" y="183089"/>
                  <a:pt x="89305" y="187569"/>
                  <a:pt x="83736" y="187569"/>
                </a:cubicBezTo>
                <a:lnTo>
                  <a:pt x="36844" y="187569"/>
                </a:lnTo>
                <a:cubicBezTo>
                  <a:pt x="31275" y="187569"/>
                  <a:pt x="26796" y="183089"/>
                  <a:pt x="26796" y="177521"/>
                </a:cubicBezTo>
                <a:close/>
                <a:moveTo>
                  <a:pt x="123930" y="167473"/>
                </a:moveTo>
                <a:cubicBezTo>
                  <a:pt x="129498" y="167473"/>
                  <a:pt x="133978" y="171952"/>
                  <a:pt x="133978" y="177521"/>
                </a:cubicBezTo>
                <a:cubicBezTo>
                  <a:pt x="133978" y="183089"/>
                  <a:pt x="129498" y="187569"/>
                  <a:pt x="123930" y="187569"/>
                </a:cubicBezTo>
                <a:cubicBezTo>
                  <a:pt x="118361" y="187569"/>
                  <a:pt x="113881" y="183089"/>
                  <a:pt x="113881" y="177521"/>
                </a:cubicBezTo>
                <a:cubicBezTo>
                  <a:pt x="113881" y="171952"/>
                  <a:pt x="118361" y="167473"/>
                  <a:pt x="123930" y="167473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3" name="Text 31"/>
          <p:cNvSpPr/>
          <p:nvPr/>
        </p:nvSpPr>
        <p:spPr>
          <a:xfrm>
            <a:off x="5109029" y="1384440"/>
            <a:ext cx="1482690" cy="2500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7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 sol qui calcule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4733890" y="1705987"/>
            <a:ext cx="7029380" cy="4644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5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 carré avec des pavés décorés de nombres de couleurs différentes. Si on les additionne, ça donne 100. Les élèves jouent, et sans s'en rendre compte, </a:t>
            </a:r>
            <a:r>
              <a:rPr lang="en-US" sz="1125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ils révisent les tables d'addition</a:t>
            </a:r>
            <a:r>
              <a:rPr lang="en-US" sz="1125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4573116" y="2420536"/>
            <a:ext cx="7261609" cy="839596"/>
          </a:xfrm>
          <a:custGeom>
            <a:avLst/>
            <a:gdLst/>
            <a:ahLst/>
            <a:cxnLst/>
            <a:rect l="l" t="t" r="r" b="b"/>
            <a:pathLst>
              <a:path w="7261609" h="839596">
                <a:moveTo>
                  <a:pt x="0" y="0"/>
                </a:moveTo>
                <a:lnTo>
                  <a:pt x="7261609" y="0"/>
                </a:lnTo>
                <a:lnTo>
                  <a:pt x="7261609" y="839596"/>
                </a:lnTo>
                <a:lnTo>
                  <a:pt x="0" y="83959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6" name="Shape 34"/>
          <p:cNvSpPr/>
          <p:nvPr/>
        </p:nvSpPr>
        <p:spPr>
          <a:xfrm>
            <a:off x="4573116" y="2420536"/>
            <a:ext cx="35727" cy="839596"/>
          </a:xfrm>
          <a:custGeom>
            <a:avLst/>
            <a:gdLst/>
            <a:ahLst/>
            <a:cxnLst/>
            <a:rect l="l" t="t" r="r" b="b"/>
            <a:pathLst>
              <a:path w="35727" h="839596">
                <a:moveTo>
                  <a:pt x="0" y="0"/>
                </a:moveTo>
                <a:lnTo>
                  <a:pt x="35727" y="0"/>
                </a:lnTo>
                <a:lnTo>
                  <a:pt x="35727" y="839596"/>
                </a:lnTo>
                <a:lnTo>
                  <a:pt x="0" y="839596"/>
                </a:lnTo>
                <a:lnTo>
                  <a:pt x="0" y="0"/>
                </a:ln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7" name="Shape 35"/>
          <p:cNvSpPr/>
          <p:nvPr/>
        </p:nvSpPr>
        <p:spPr>
          <a:xfrm>
            <a:off x="4814277" y="2581310"/>
            <a:ext cx="107182" cy="214365"/>
          </a:xfrm>
          <a:custGeom>
            <a:avLst/>
            <a:gdLst/>
            <a:ahLst/>
            <a:cxnLst/>
            <a:rect l="l" t="t" r="r" b="b"/>
            <a:pathLst>
              <a:path w="107182" h="214365">
                <a:moveTo>
                  <a:pt x="103456" y="97720"/>
                </a:moveTo>
                <a:cubicBezTo>
                  <a:pt x="108690" y="102954"/>
                  <a:pt x="108690" y="111453"/>
                  <a:pt x="103456" y="116686"/>
                </a:cubicBezTo>
                <a:lnTo>
                  <a:pt x="36467" y="183675"/>
                </a:lnTo>
                <a:cubicBezTo>
                  <a:pt x="31234" y="188909"/>
                  <a:pt x="22734" y="188909"/>
                  <a:pt x="17501" y="183675"/>
                </a:cubicBezTo>
                <a:cubicBezTo>
                  <a:pt x="12267" y="178442"/>
                  <a:pt x="12267" y="169943"/>
                  <a:pt x="17501" y="164709"/>
                </a:cubicBezTo>
                <a:lnTo>
                  <a:pt x="75028" y="107182"/>
                </a:lnTo>
                <a:lnTo>
                  <a:pt x="17543" y="49656"/>
                </a:lnTo>
                <a:cubicBezTo>
                  <a:pt x="12309" y="44422"/>
                  <a:pt x="12309" y="35923"/>
                  <a:pt x="17543" y="30689"/>
                </a:cubicBezTo>
                <a:cubicBezTo>
                  <a:pt x="22776" y="25456"/>
                  <a:pt x="31275" y="25456"/>
                  <a:pt x="36509" y="30689"/>
                </a:cubicBezTo>
                <a:lnTo>
                  <a:pt x="103498" y="97678"/>
                </a:ln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Text 36"/>
          <p:cNvSpPr/>
          <p:nvPr/>
        </p:nvSpPr>
        <p:spPr>
          <a:xfrm>
            <a:off x="5109029" y="2563446"/>
            <a:ext cx="1697055" cy="2500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7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 rapporteur géant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4733890" y="2884993"/>
            <a:ext cx="7029380" cy="2322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5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Sur un mur, un rapporteur d'angles géant de 0 à 180 degrés. Les élèves voient les angles partout, tout le temps.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4573116" y="3367314"/>
            <a:ext cx="7261609" cy="1071824"/>
          </a:xfrm>
          <a:custGeom>
            <a:avLst/>
            <a:gdLst/>
            <a:ahLst/>
            <a:cxnLst/>
            <a:rect l="l" t="t" r="r" b="b"/>
            <a:pathLst>
              <a:path w="7261609" h="1071824">
                <a:moveTo>
                  <a:pt x="0" y="0"/>
                </a:moveTo>
                <a:lnTo>
                  <a:pt x="7261609" y="0"/>
                </a:lnTo>
                <a:lnTo>
                  <a:pt x="7261609" y="1071824"/>
                </a:lnTo>
                <a:lnTo>
                  <a:pt x="0" y="10718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1" name="Shape 39"/>
          <p:cNvSpPr/>
          <p:nvPr/>
        </p:nvSpPr>
        <p:spPr>
          <a:xfrm>
            <a:off x="4573116" y="3367314"/>
            <a:ext cx="35727" cy="1071824"/>
          </a:xfrm>
          <a:custGeom>
            <a:avLst/>
            <a:gdLst/>
            <a:ahLst/>
            <a:cxnLst/>
            <a:rect l="l" t="t" r="r" b="b"/>
            <a:pathLst>
              <a:path w="35727" h="1071824">
                <a:moveTo>
                  <a:pt x="0" y="0"/>
                </a:moveTo>
                <a:lnTo>
                  <a:pt x="35727" y="0"/>
                </a:lnTo>
                <a:lnTo>
                  <a:pt x="35727" y="1071824"/>
                </a:lnTo>
                <a:lnTo>
                  <a:pt x="0" y="1071824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2" name="Shape 40"/>
          <p:cNvSpPr/>
          <p:nvPr/>
        </p:nvSpPr>
        <p:spPr>
          <a:xfrm>
            <a:off x="4747288" y="3528088"/>
            <a:ext cx="241160" cy="214365"/>
          </a:xfrm>
          <a:custGeom>
            <a:avLst/>
            <a:gdLst/>
            <a:ahLst/>
            <a:cxnLst/>
            <a:rect l="l" t="t" r="r" b="b"/>
            <a:pathLst>
              <a:path w="241160" h="214365">
                <a:moveTo>
                  <a:pt x="66989" y="0"/>
                </a:moveTo>
                <a:cubicBezTo>
                  <a:pt x="74400" y="0"/>
                  <a:pt x="80387" y="5987"/>
                  <a:pt x="80387" y="13398"/>
                </a:cubicBezTo>
                <a:lnTo>
                  <a:pt x="80387" y="26796"/>
                </a:lnTo>
                <a:lnTo>
                  <a:pt x="133978" y="26796"/>
                </a:lnTo>
                <a:cubicBezTo>
                  <a:pt x="141389" y="26796"/>
                  <a:pt x="147376" y="32783"/>
                  <a:pt x="147376" y="40193"/>
                </a:cubicBezTo>
                <a:cubicBezTo>
                  <a:pt x="147376" y="47604"/>
                  <a:pt x="141389" y="53591"/>
                  <a:pt x="133978" y="53591"/>
                </a:cubicBezTo>
                <a:lnTo>
                  <a:pt x="129959" y="53591"/>
                </a:lnTo>
                <a:lnTo>
                  <a:pt x="126442" y="63263"/>
                </a:lnTo>
                <a:cubicBezTo>
                  <a:pt x="119575" y="82187"/>
                  <a:pt x="109234" y="99479"/>
                  <a:pt x="96213" y="114342"/>
                </a:cubicBezTo>
                <a:cubicBezTo>
                  <a:pt x="102158" y="118026"/>
                  <a:pt x="108355" y="121292"/>
                  <a:pt x="114802" y="124181"/>
                </a:cubicBezTo>
                <a:lnTo>
                  <a:pt x="135904" y="133559"/>
                </a:lnTo>
                <a:lnTo>
                  <a:pt x="161946" y="74944"/>
                </a:lnTo>
                <a:cubicBezTo>
                  <a:pt x="164081" y="70087"/>
                  <a:pt x="168896" y="66989"/>
                  <a:pt x="174171" y="66989"/>
                </a:cubicBezTo>
                <a:cubicBezTo>
                  <a:pt x="179447" y="66989"/>
                  <a:pt x="184262" y="70087"/>
                  <a:pt x="186397" y="74944"/>
                </a:cubicBezTo>
                <a:lnTo>
                  <a:pt x="239988" y="195524"/>
                </a:lnTo>
                <a:cubicBezTo>
                  <a:pt x="243003" y="202307"/>
                  <a:pt x="239946" y="210220"/>
                  <a:pt x="233205" y="213193"/>
                </a:cubicBezTo>
                <a:cubicBezTo>
                  <a:pt x="226465" y="216165"/>
                  <a:pt x="218510" y="213151"/>
                  <a:pt x="215537" y="206410"/>
                </a:cubicBezTo>
                <a:lnTo>
                  <a:pt x="207164" y="187569"/>
                </a:lnTo>
                <a:lnTo>
                  <a:pt x="141221" y="187569"/>
                </a:lnTo>
                <a:lnTo>
                  <a:pt x="132848" y="206410"/>
                </a:lnTo>
                <a:cubicBezTo>
                  <a:pt x="129833" y="213193"/>
                  <a:pt x="121920" y="216207"/>
                  <a:pt x="115179" y="213193"/>
                </a:cubicBezTo>
                <a:cubicBezTo>
                  <a:pt x="108438" y="210178"/>
                  <a:pt x="105382" y="202265"/>
                  <a:pt x="108397" y="195524"/>
                </a:cubicBezTo>
                <a:lnTo>
                  <a:pt x="125060" y="158052"/>
                </a:lnTo>
                <a:lnTo>
                  <a:pt x="103959" y="148674"/>
                </a:lnTo>
                <a:cubicBezTo>
                  <a:pt x="94329" y="144403"/>
                  <a:pt x="85118" y="139295"/>
                  <a:pt x="76409" y="133434"/>
                </a:cubicBezTo>
                <a:cubicBezTo>
                  <a:pt x="67491" y="140635"/>
                  <a:pt x="57736" y="146915"/>
                  <a:pt x="47311" y="152149"/>
                </a:cubicBezTo>
                <a:lnTo>
                  <a:pt x="32783" y="159350"/>
                </a:lnTo>
                <a:cubicBezTo>
                  <a:pt x="26168" y="162658"/>
                  <a:pt x="18129" y="159978"/>
                  <a:pt x="14821" y="153363"/>
                </a:cubicBezTo>
                <a:cubicBezTo>
                  <a:pt x="11514" y="146748"/>
                  <a:pt x="14193" y="138709"/>
                  <a:pt x="20808" y="135402"/>
                </a:cubicBezTo>
                <a:lnTo>
                  <a:pt x="35253" y="128158"/>
                </a:lnTo>
                <a:cubicBezTo>
                  <a:pt x="42077" y="124725"/>
                  <a:pt x="48567" y="120748"/>
                  <a:pt x="54680" y="116310"/>
                </a:cubicBezTo>
                <a:cubicBezTo>
                  <a:pt x="48902" y="110992"/>
                  <a:pt x="43459" y="105256"/>
                  <a:pt x="38393" y="99186"/>
                </a:cubicBezTo>
                <a:lnTo>
                  <a:pt x="34164" y="94078"/>
                </a:lnTo>
                <a:cubicBezTo>
                  <a:pt x="29433" y="88384"/>
                  <a:pt x="30187" y="79926"/>
                  <a:pt x="35881" y="75195"/>
                </a:cubicBezTo>
                <a:cubicBezTo>
                  <a:pt x="41575" y="70464"/>
                  <a:pt x="50032" y="71218"/>
                  <a:pt x="54764" y="76912"/>
                </a:cubicBezTo>
                <a:lnTo>
                  <a:pt x="59034" y="82020"/>
                </a:lnTo>
                <a:cubicBezTo>
                  <a:pt x="63849" y="87839"/>
                  <a:pt x="69124" y="93240"/>
                  <a:pt x="74693" y="98223"/>
                </a:cubicBezTo>
                <a:cubicBezTo>
                  <a:pt x="86206" y="85495"/>
                  <a:pt x="95292" y="70548"/>
                  <a:pt x="101279" y="54094"/>
                </a:cubicBezTo>
                <a:lnTo>
                  <a:pt x="101488" y="53591"/>
                </a:lnTo>
                <a:lnTo>
                  <a:pt x="13440" y="53591"/>
                </a:lnTo>
                <a:cubicBezTo>
                  <a:pt x="5987" y="53591"/>
                  <a:pt x="0" y="47604"/>
                  <a:pt x="0" y="40193"/>
                </a:cubicBezTo>
                <a:cubicBezTo>
                  <a:pt x="0" y="32783"/>
                  <a:pt x="5987" y="26796"/>
                  <a:pt x="13398" y="26796"/>
                </a:cubicBezTo>
                <a:lnTo>
                  <a:pt x="53591" y="26796"/>
                </a:lnTo>
                <a:lnTo>
                  <a:pt x="53591" y="13398"/>
                </a:lnTo>
                <a:cubicBezTo>
                  <a:pt x="53591" y="5987"/>
                  <a:pt x="59578" y="0"/>
                  <a:pt x="66989" y="0"/>
                </a:cubicBezTo>
                <a:close/>
                <a:moveTo>
                  <a:pt x="174171" y="113379"/>
                </a:moveTo>
                <a:lnTo>
                  <a:pt x="153112" y="160774"/>
                </a:lnTo>
                <a:lnTo>
                  <a:pt x="195231" y="160774"/>
                </a:lnTo>
                <a:lnTo>
                  <a:pt x="174171" y="113379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3" name="Text 41"/>
          <p:cNvSpPr/>
          <p:nvPr/>
        </p:nvSpPr>
        <p:spPr>
          <a:xfrm>
            <a:off x="5109029" y="3510224"/>
            <a:ext cx="1893556" cy="2500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7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Les escaliers bilingues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4733890" y="3831771"/>
            <a:ext cx="7029380" cy="4644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5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Les contremarches affichent les jours du mois, en finnois et en anglais. Chaque fois qu'un enfant monte, il voit du vocabulaire anglais. </a:t>
            </a:r>
            <a:r>
              <a:rPr lang="en-US" sz="1125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C'est subliminal, et pourtant ça marche.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4555253" y="4546321"/>
            <a:ext cx="7279473" cy="1777442"/>
          </a:xfrm>
          <a:custGeom>
            <a:avLst/>
            <a:gdLst/>
            <a:ahLst/>
            <a:cxnLst/>
            <a:rect l="l" t="t" r="r" b="b"/>
            <a:pathLst>
              <a:path w="7279473" h="1777442">
                <a:moveTo>
                  <a:pt x="0" y="0"/>
                </a:moveTo>
                <a:lnTo>
                  <a:pt x="7279473" y="0"/>
                </a:lnTo>
                <a:lnTo>
                  <a:pt x="7279473" y="1777442"/>
                </a:lnTo>
                <a:lnTo>
                  <a:pt x="0" y="1777442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6" name="Shape 44"/>
          <p:cNvSpPr/>
          <p:nvPr/>
        </p:nvSpPr>
        <p:spPr>
          <a:xfrm>
            <a:off x="4769618" y="4733890"/>
            <a:ext cx="267956" cy="267956"/>
          </a:xfrm>
          <a:custGeom>
            <a:avLst/>
            <a:gdLst/>
            <a:ahLst/>
            <a:cxnLst/>
            <a:rect l="l" t="t" r="r" b="b"/>
            <a:pathLst>
              <a:path w="267956" h="267956">
                <a:moveTo>
                  <a:pt x="145387" y="4501"/>
                </a:moveTo>
                <a:cubicBezTo>
                  <a:pt x="138950" y="-1465"/>
                  <a:pt x="129006" y="-1465"/>
                  <a:pt x="122621" y="4501"/>
                </a:cubicBezTo>
                <a:lnTo>
                  <a:pt x="5391" y="113358"/>
                </a:lnTo>
                <a:cubicBezTo>
                  <a:pt x="366" y="118068"/>
                  <a:pt x="-1308" y="125343"/>
                  <a:pt x="1204" y="131728"/>
                </a:cubicBezTo>
                <a:cubicBezTo>
                  <a:pt x="3716" y="138113"/>
                  <a:pt x="9839" y="142352"/>
                  <a:pt x="16747" y="142352"/>
                </a:cubicBezTo>
                <a:lnTo>
                  <a:pt x="25121" y="142352"/>
                </a:lnTo>
                <a:lnTo>
                  <a:pt x="25121" y="234462"/>
                </a:lnTo>
                <a:cubicBezTo>
                  <a:pt x="25121" y="252936"/>
                  <a:pt x="40141" y="267956"/>
                  <a:pt x="58615" y="267956"/>
                </a:cubicBezTo>
                <a:lnTo>
                  <a:pt x="209341" y="267956"/>
                </a:lnTo>
                <a:cubicBezTo>
                  <a:pt x="227815" y="267956"/>
                  <a:pt x="242835" y="252936"/>
                  <a:pt x="242835" y="234462"/>
                </a:cubicBezTo>
                <a:lnTo>
                  <a:pt x="242835" y="142352"/>
                </a:lnTo>
                <a:lnTo>
                  <a:pt x="251209" y="142352"/>
                </a:lnTo>
                <a:cubicBezTo>
                  <a:pt x="258117" y="142352"/>
                  <a:pt x="264293" y="138113"/>
                  <a:pt x="266805" y="131728"/>
                </a:cubicBezTo>
                <a:cubicBezTo>
                  <a:pt x="269317" y="125343"/>
                  <a:pt x="267642" y="118016"/>
                  <a:pt x="262618" y="113358"/>
                </a:cubicBezTo>
                <a:lnTo>
                  <a:pt x="145387" y="4501"/>
                </a:lnTo>
                <a:close/>
                <a:moveTo>
                  <a:pt x="125604" y="167473"/>
                </a:moveTo>
                <a:lnTo>
                  <a:pt x="142352" y="167473"/>
                </a:lnTo>
                <a:cubicBezTo>
                  <a:pt x="156220" y="167473"/>
                  <a:pt x="167473" y="178725"/>
                  <a:pt x="167473" y="192593"/>
                </a:cubicBezTo>
                <a:lnTo>
                  <a:pt x="167473" y="242835"/>
                </a:lnTo>
                <a:lnTo>
                  <a:pt x="100484" y="242835"/>
                </a:lnTo>
                <a:lnTo>
                  <a:pt x="100484" y="192593"/>
                </a:lnTo>
                <a:cubicBezTo>
                  <a:pt x="100484" y="178725"/>
                  <a:pt x="111736" y="167473"/>
                  <a:pt x="125604" y="167473"/>
                </a:cubicBezTo>
                <a:close/>
              </a:path>
            </a:pathLst>
          </a:custGeom>
          <a:solidFill>
            <a:srgbClr val="F8F6F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7" name="Text 45"/>
          <p:cNvSpPr/>
          <p:nvPr/>
        </p:nvSpPr>
        <p:spPr>
          <a:xfrm>
            <a:off x="5073301" y="4724958"/>
            <a:ext cx="6689969" cy="285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88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Message fondamental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4733890" y="5153688"/>
            <a:ext cx="7002585" cy="5269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66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Quand les élèves </a:t>
            </a:r>
            <a:r>
              <a:rPr lang="en-US" sz="1266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s'approprient l'espace</a:t>
            </a:r>
            <a:r>
              <a:rPr lang="en-US" sz="1266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ils s'approprient l'apprentissage. Un environnement qui parle, qui propose, qui stimule, devient un </a:t>
            </a:r>
            <a:r>
              <a:rPr lang="en-US" sz="1266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troisième enseignant</a:t>
            </a:r>
            <a:r>
              <a:rPr lang="en-US" sz="1266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4733890" y="5822685"/>
            <a:ext cx="6922198" cy="7145"/>
          </a:xfrm>
          <a:custGeom>
            <a:avLst/>
            <a:gdLst/>
            <a:ahLst/>
            <a:cxnLst/>
            <a:rect l="l" t="t" r="r" b="b"/>
            <a:pathLst>
              <a:path w="6922198" h="7145">
                <a:moveTo>
                  <a:pt x="0" y="0"/>
                </a:moveTo>
                <a:lnTo>
                  <a:pt x="6922198" y="0"/>
                </a:lnTo>
                <a:lnTo>
                  <a:pt x="6922198" y="7145"/>
                </a:lnTo>
                <a:lnTo>
                  <a:pt x="0" y="714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0" name="Text 48"/>
          <p:cNvSpPr/>
          <p:nvPr/>
        </p:nvSpPr>
        <p:spPr>
          <a:xfrm>
            <a:off x="4733890" y="5819112"/>
            <a:ext cx="6993653" cy="321547"/>
          </a:xfrm>
          <a:prstGeom prst="rect">
            <a:avLst/>
          </a:prstGeom>
          <a:noFill/>
          <a:ln/>
        </p:spPr>
        <p:txBody>
          <a:bodyPr wrap="square" lIns="0" tIns="107182" rIns="0" bIns="0" rtlCol="0" anchor="ctr"/>
          <a:lstStyle/>
          <a:p>
            <a:pPr>
              <a:lnSpc>
                <a:spcPct val="120000"/>
              </a:lnSpc>
            </a:pPr>
            <a:r>
              <a:rPr lang="en-US" sz="1125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L'espace n'est pas neutre. Il participe à l'éducation.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32434" y="332434"/>
            <a:ext cx="11585309" cy="1662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6" b="1" kern="0" spc="183" dirty="0">
                <a:solidFill>
                  <a:srgbClr val="6D8B7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05 • Professionnels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32434" y="565137"/>
            <a:ext cx="11709971" cy="457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79" b="1" dirty="0">
                <a:solidFill>
                  <a:srgbClr val="4A6C8C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Les Enseignants Finlandais : Des Professionnels de Confiance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32434" y="1155207"/>
            <a:ext cx="5676303" cy="1928115"/>
          </a:xfrm>
          <a:custGeom>
            <a:avLst/>
            <a:gdLst/>
            <a:ahLst/>
            <a:cxnLst/>
            <a:rect l="l" t="t" r="r" b="b"/>
            <a:pathLst>
              <a:path w="5676303" h="1928115">
                <a:moveTo>
                  <a:pt x="0" y="0"/>
                </a:moveTo>
                <a:lnTo>
                  <a:pt x="5676303" y="0"/>
                </a:lnTo>
                <a:lnTo>
                  <a:pt x="5676303" y="1928115"/>
                </a:lnTo>
                <a:lnTo>
                  <a:pt x="0" y="1928115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517350" y="1421153"/>
            <a:ext cx="336589" cy="299190"/>
          </a:xfrm>
          <a:custGeom>
            <a:avLst/>
            <a:gdLst/>
            <a:ahLst/>
            <a:cxnLst/>
            <a:rect l="l" t="t" r="r" b="b"/>
            <a:pathLst>
              <a:path w="336589" h="299190">
                <a:moveTo>
                  <a:pt x="28049" y="114417"/>
                </a:moveTo>
                <a:lnTo>
                  <a:pt x="150296" y="164730"/>
                </a:lnTo>
                <a:cubicBezTo>
                  <a:pt x="156023" y="167067"/>
                  <a:pt x="162100" y="168294"/>
                  <a:pt x="168294" y="168294"/>
                </a:cubicBezTo>
                <a:cubicBezTo>
                  <a:pt x="174489" y="168294"/>
                  <a:pt x="180566" y="167067"/>
                  <a:pt x="186293" y="164730"/>
                </a:cubicBezTo>
                <a:lnTo>
                  <a:pt x="327940" y="106411"/>
                </a:lnTo>
                <a:cubicBezTo>
                  <a:pt x="333200" y="104249"/>
                  <a:pt x="336589" y="99165"/>
                  <a:pt x="336589" y="93497"/>
                </a:cubicBezTo>
                <a:cubicBezTo>
                  <a:pt x="336589" y="87829"/>
                  <a:pt x="333200" y="82745"/>
                  <a:pt x="327940" y="80583"/>
                </a:cubicBezTo>
                <a:lnTo>
                  <a:pt x="186293" y="22264"/>
                </a:lnTo>
                <a:cubicBezTo>
                  <a:pt x="180566" y="19927"/>
                  <a:pt x="174489" y="18699"/>
                  <a:pt x="168294" y="18699"/>
                </a:cubicBezTo>
                <a:cubicBezTo>
                  <a:pt x="162100" y="18699"/>
                  <a:pt x="156023" y="19927"/>
                  <a:pt x="150296" y="22264"/>
                </a:cubicBezTo>
                <a:lnTo>
                  <a:pt x="8648" y="80583"/>
                </a:lnTo>
                <a:cubicBezTo>
                  <a:pt x="3389" y="82745"/>
                  <a:pt x="0" y="87829"/>
                  <a:pt x="0" y="93497"/>
                </a:cubicBezTo>
                <a:lnTo>
                  <a:pt x="0" y="266466"/>
                </a:lnTo>
                <a:cubicBezTo>
                  <a:pt x="0" y="274238"/>
                  <a:pt x="6253" y="280491"/>
                  <a:pt x="14025" y="280491"/>
                </a:cubicBezTo>
                <a:cubicBezTo>
                  <a:pt x="21796" y="280491"/>
                  <a:pt x="28049" y="274238"/>
                  <a:pt x="28049" y="266466"/>
                </a:cubicBezTo>
                <a:lnTo>
                  <a:pt x="28049" y="114417"/>
                </a:lnTo>
                <a:close/>
                <a:moveTo>
                  <a:pt x="56098" y="156315"/>
                </a:moveTo>
                <a:lnTo>
                  <a:pt x="56098" y="224393"/>
                </a:lnTo>
                <a:cubicBezTo>
                  <a:pt x="56098" y="255363"/>
                  <a:pt x="106353" y="280491"/>
                  <a:pt x="168294" y="280491"/>
                </a:cubicBezTo>
                <a:cubicBezTo>
                  <a:pt x="230236" y="280491"/>
                  <a:pt x="280491" y="255363"/>
                  <a:pt x="280491" y="224393"/>
                </a:cubicBezTo>
                <a:lnTo>
                  <a:pt x="280491" y="156257"/>
                </a:lnTo>
                <a:lnTo>
                  <a:pt x="196986" y="190675"/>
                </a:lnTo>
                <a:cubicBezTo>
                  <a:pt x="187870" y="194415"/>
                  <a:pt x="178170" y="196344"/>
                  <a:pt x="168294" y="196344"/>
                </a:cubicBezTo>
                <a:cubicBezTo>
                  <a:pt x="158419" y="196344"/>
                  <a:pt x="148719" y="194415"/>
                  <a:pt x="139603" y="190675"/>
                </a:cubicBezTo>
                <a:lnTo>
                  <a:pt x="56098" y="156257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/>
          <p:nvPr/>
        </p:nvSpPr>
        <p:spPr>
          <a:xfrm>
            <a:off x="1005611" y="1321423"/>
            <a:ext cx="2534806" cy="299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963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Formation rigoureuse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611" y="1620613"/>
            <a:ext cx="2476630" cy="199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7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Master obligatoire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98650" y="1953047"/>
            <a:ext cx="5410356" cy="4321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47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Pour enseigner en Finlande, il faut un </a:t>
            </a:r>
            <a:r>
              <a:rPr lang="en-US" sz="1047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Master</a:t>
            </a:r>
            <a:r>
              <a:rPr lang="en-US" sz="1047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 Cinq années d'études supérieures. Pas une licence de trois ans.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98650" y="2484941"/>
            <a:ext cx="5410356" cy="4321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47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Sciences de l'éducation, psychologie de l'apprentissage, pédagogie différenciée, recherche en éducation.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49055" y="3216294"/>
            <a:ext cx="5659681" cy="1861628"/>
          </a:xfrm>
          <a:custGeom>
            <a:avLst/>
            <a:gdLst/>
            <a:ahLst/>
            <a:cxnLst/>
            <a:rect l="l" t="t" r="r" b="b"/>
            <a:pathLst>
              <a:path w="5659681" h="1861628">
                <a:moveTo>
                  <a:pt x="0" y="0"/>
                </a:moveTo>
                <a:lnTo>
                  <a:pt x="5659681" y="0"/>
                </a:lnTo>
                <a:lnTo>
                  <a:pt x="5659681" y="1861628"/>
                </a:lnTo>
                <a:lnTo>
                  <a:pt x="0" y="186162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Shape 9"/>
          <p:cNvSpPr/>
          <p:nvPr/>
        </p:nvSpPr>
        <p:spPr>
          <a:xfrm>
            <a:off x="349055" y="3216294"/>
            <a:ext cx="33243" cy="1861628"/>
          </a:xfrm>
          <a:custGeom>
            <a:avLst/>
            <a:gdLst/>
            <a:ahLst/>
            <a:cxnLst/>
            <a:rect l="l" t="t" r="r" b="b"/>
            <a:pathLst>
              <a:path w="33243" h="1861628">
                <a:moveTo>
                  <a:pt x="0" y="0"/>
                </a:moveTo>
                <a:lnTo>
                  <a:pt x="33243" y="0"/>
                </a:lnTo>
                <a:lnTo>
                  <a:pt x="33243" y="1861628"/>
                </a:lnTo>
                <a:lnTo>
                  <a:pt x="0" y="1861628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Shape 10"/>
          <p:cNvSpPr/>
          <p:nvPr/>
        </p:nvSpPr>
        <p:spPr>
          <a:xfrm>
            <a:off x="565137" y="3390822"/>
            <a:ext cx="249325" cy="249325"/>
          </a:xfrm>
          <a:custGeom>
            <a:avLst/>
            <a:gdLst/>
            <a:ahLst/>
            <a:cxnLst/>
            <a:rect l="l" t="t" r="r" b="b"/>
            <a:pathLst>
              <a:path w="249325" h="249325">
                <a:moveTo>
                  <a:pt x="15583" y="31166"/>
                </a:moveTo>
                <a:cubicBezTo>
                  <a:pt x="9301" y="31166"/>
                  <a:pt x="3604" y="34964"/>
                  <a:pt x="1169" y="40808"/>
                </a:cubicBezTo>
                <a:cubicBezTo>
                  <a:pt x="-1266" y="46651"/>
                  <a:pt x="97" y="53322"/>
                  <a:pt x="4577" y="57754"/>
                </a:cubicBezTo>
                <a:lnTo>
                  <a:pt x="93497" y="146722"/>
                </a:lnTo>
                <a:lnTo>
                  <a:pt x="93497" y="202577"/>
                </a:lnTo>
                <a:cubicBezTo>
                  <a:pt x="93497" y="206716"/>
                  <a:pt x="95153" y="210660"/>
                  <a:pt x="98074" y="213582"/>
                </a:cubicBezTo>
                <a:lnTo>
                  <a:pt x="129240" y="244748"/>
                </a:lnTo>
                <a:cubicBezTo>
                  <a:pt x="133720" y="249228"/>
                  <a:pt x="140391" y="250543"/>
                  <a:pt x="146235" y="248108"/>
                </a:cubicBezTo>
                <a:cubicBezTo>
                  <a:pt x="152079" y="245673"/>
                  <a:pt x="155828" y="240024"/>
                  <a:pt x="155828" y="233742"/>
                </a:cubicBezTo>
                <a:lnTo>
                  <a:pt x="155828" y="146722"/>
                </a:lnTo>
                <a:lnTo>
                  <a:pt x="244748" y="57803"/>
                </a:lnTo>
                <a:cubicBezTo>
                  <a:pt x="249228" y="53322"/>
                  <a:pt x="250543" y="46651"/>
                  <a:pt x="248108" y="40808"/>
                </a:cubicBezTo>
                <a:cubicBezTo>
                  <a:pt x="245673" y="34964"/>
                  <a:pt x="240024" y="31166"/>
                  <a:pt x="233742" y="31166"/>
                </a:cubicBezTo>
                <a:lnTo>
                  <a:pt x="15583" y="31166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943280" y="3382511"/>
            <a:ext cx="2227305" cy="2659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71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Sélection draconnienne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32164" y="3748188"/>
            <a:ext cx="5510086" cy="398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3141" b="1" dirty="0">
                <a:solidFill>
                  <a:srgbClr val="D87C4A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10%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98650" y="4180352"/>
            <a:ext cx="5377112" cy="199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47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 réussite seulement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98650" y="4479542"/>
            <a:ext cx="5377112" cy="4321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047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 2010, </a:t>
            </a:r>
            <a:r>
              <a:rPr lang="en-US" sz="1047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6 600 postulants</a:t>
            </a:r>
            <a:r>
              <a:rPr lang="en-US" sz="1047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pour </a:t>
            </a:r>
            <a:r>
              <a:rPr lang="en-US" sz="1047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660 postes</a:t>
            </a:r>
            <a:r>
              <a:rPr lang="en-US" sz="1047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 C'est plus sélectif que beaucoup de filières d'ingénieur.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32434" y="5210896"/>
            <a:ext cx="5676303" cy="1047166"/>
          </a:xfrm>
          <a:custGeom>
            <a:avLst/>
            <a:gdLst/>
            <a:ahLst/>
            <a:cxnLst/>
            <a:rect l="l" t="t" r="r" b="b"/>
            <a:pathLst>
              <a:path w="5676303" h="1047166">
                <a:moveTo>
                  <a:pt x="0" y="0"/>
                </a:moveTo>
                <a:lnTo>
                  <a:pt x="5676303" y="0"/>
                </a:lnTo>
                <a:lnTo>
                  <a:pt x="5676303" y="1047166"/>
                </a:lnTo>
                <a:lnTo>
                  <a:pt x="0" y="1047166"/>
                </a:lnTo>
                <a:lnTo>
                  <a:pt x="0" y="0"/>
                </a:ln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Shape 16"/>
          <p:cNvSpPr/>
          <p:nvPr/>
        </p:nvSpPr>
        <p:spPr>
          <a:xfrm>
            <a:off x="3049385" y="5343869"/>
            <a:ext cx="249325" cy="249325"/>
          </a:xfrm>
          <a:custGeom>
            <a:avLst/>
            <a:gdLst/>
            <a:ahLst/>
            <a:cxnLst/>
            <a:rect l="l" t="t" r="r" b="b"/>
            <a:pathLst>
              <a:path w="249325" h="249325">
                <a:moveTo>
                  <a:pt x="70269" y="0"/>
                </a:moveTo>
                <a:lnTo>
                  <a:pt x="179349" y="0"/>
                </a:lnTo>
                <a:cubicBezTo>
                  <a:pt x="192253" y="0"/>
                  <a:pt x="202771" y="10616"/>
                  <a:pt x="202285" y="23472"/>
                </a:cubicBezTo>
                <a:cubicBezTo>
                  <a:pt x="202187" y="26053"/>
                  <a:pt x="202090" y="28633"/>
                  <a:pt x="201944" y="31166"/>
                </a:cubicBezTo>
                <a:lnTo>
                  <a:pt x="226097" y="31166"/>
                </a:lnTo>
                <a:cubicBezTo>
                  <a:pt x="238807" y="31166"/>
                  <a:pt x="250007" y="41684"/>
                  <a:pt x="249033" y="55416"/>
                </a:cubicBezTo>
                <a:cubicBezTo>
                  <a:pt x="245381" y="105914"/>
                  <a:pt x="219572" y="133671"/>
                  <a:pt x="191571" y="148183"/>
                </a:cubicBezTo>
                <a:cubicBezTo>
                  <a:pt x="183877" y="152176"/>
                  <a:pt x="176037" y="155146"/>
                  <a:pt x="168587" y="157338"/>
                </a:cubicBezTo>
                <a:cubicBezTo>
                  <a:pt x="158750" y="171265"/>
                  <a:pt x="148524" y="178618"/>
                  <a:pt x="140391" y="182563"/>
                </a:cubicBezTo>
                <a:lnTo>
                  <a:pt x="140391" y="218160"/>
                </a:lnTo>
                <a:lnTo>
                  <a:pt x="171557" y="218160"/>
                </a:lnTo>
                <a:cubicBezTo>
                  <a:pt x="180176" y="218160"/>
                  <a:pt x="187140" y="225123"/>
                  <a:pt x="187140" y="233742"/>
                </a:cubicBezTo>
                <a:cubicBezTo>
                  <a:pt x="187140" y="242362"/>
                  <a:pt x="180176" y="249325"/>
                  <a:pt x="171557" y="249325"/>
                </a:cubicBezTo>
                <a:lnTo>
                  <a:pt x="78060" y="249325"/>
                </a:lnTo>
                <a:cubicBezTo>
                  <a:pt x="69441" y="249325"/>
                  <a:pt x="62477" y="242362"/>
                  <a:pt x="62477" y="233742"/>
                </a:cubicBezTo>
                <a:cubicBezTo>
                  <a:pt x="62477" y="225123"/>
                  <a:pt x="69441" y="218160"/>
                  <a:pt x="78060" y="218160"/>
                </a:cubicBezTo>
                <a:lnTo>
                  <a:pt x="109226" y="218160"/>
                </a:lnTo>
                <a:lnTo>
                  <a:pt x="109226" y="182563"/>
                </a:lnTo>
                <a:cubicBezTo>
                  <a:pt x="101434" y="178813"/>
                  <a:pt x="91744" y="171849"/>
                  <a:pt x="82297" y="159042"/>
                </a:cubicBezTo>
                <a:cubicBezTo>
                  <a:pt x="73337" y="156705"/>
                  <a:pt x="63597" y="153150"/>
                  <a:pt x="54102" y="147793"/>
                </a:cubicBezTo>
                <a:cubicBezTo>
                  <a:pt x="27757" y="133038"/>
                  <a:pt x="3993" y="105233"/>
                  <a:pt x="584" y="55319"/>
                </a:cubicBezTo>
                <a:cubicBezTo>
                  <a:pt x="-341" y="41635"/>
                  <a:pt x="10811" y="31117"/>
                  <a:pt x="23520" y="31117"/>
                </a:cubicBezTo>
                <a:lnTo>
                  <a:pt x="47674" y="31117"/>
                </a:lnTo>
                <a:cubicBezTo>
                  <a:pt x="47528" y="28585"/>
                  <a:pt x="47430" y="26053"/>
                  <a:pt x="47333" y="23423"/>
                </a:cubicBezTo>
                <a:cubicBezTo>
                  <a:pt x="46846" y="10518"/>
                  <a:pt x="57364" y="-49"/>
                  <a:pt x="70269" y="-49"/>
                </a:cubicBezTo>
                <a:close/>
                <a:moveTo>
                  <a:pt x="49427" y="54540"/>
                </a:moveTo>
                <a:lnTo>
                  <a:pt x="23910" y="54540"/>
                </a:lnTo>
                <a:cubicBezTo>
                  <a:pt x="26929" y="95786"/>
                  <a:pt x="45872" y="116433"/>
                  <a:pt x="65399" y="127390"/>
                </a:cubicBezTo>
                <a:cubicBezTo>
                  <a:pt x="58387" y="109226"/>
                  <a:pt x="52592" y="85511"/>
                  <a:pt x="49427" y="54540"/>
                </a:cubicBezTo>
                <a:close/>
                <a:moveTo>
                  <a:pt x="185046" y="125052"/>
                </a:moveTo>
                <a:cubicBezTo>
                  <a:pt x="204768" y="113462"/>
                  <a:pt x="222591" y="92864"/>
                  <a:pt x="225610" y="54540"/>
                </a:cubicBezTo>
                <a:lnTo>
                  <a:pt x="200142" y="54540"/>
                </a:lnTo>
                <a:cubicBezTo>
                  <a:pt x="197123" y="84196"/>
                  <a:pt x="191669" y="107229"/>
                  <a:pt x="185046" y="125052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Text 17"/>
          <p:cNvSpPr/>
          <p:nvPr/>
        </p:nvSpPr>
        <p:spPr>
          <a:xfrm>
            <a:off x="428008" y="5659681"/>
            <a:ext cx="5485153" cy="232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78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Statut social élevé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2164" y="5925628"/>
            <a:ext cx="5476843" cy="199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47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L'une des professions les plus valorisées du pays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177723" y="1155207"/>
            <a:ext cx="5676303" cy="2634536"/>
          </a:xfrm>
          <a:custGeom>
            <a:avLst/>
            <a:gdLst/>
            <a:ahLst/>
            <a:cxnLst/>
            <a:rect l="l" t="t" r="r" b="b"/>
            <a:pathLst>
              <a:path w="5676303" h="2634536">
                <a:moveTo>
                  <a:pt x="0" y="0"/>
                </a:moveTo>
                <a:lnTo>
                  <a:pt x="5676303" y="0"/>
                </a:lnTo>
                <a:lnTo>
                  <a:pt x="5676303" y="2634536"/>
                </a:lnTo>
                <a:lnTo>
                  <a:pt x="0" y="2634536"/>
                </a:lnTo>
                <a:lnTo>
                  <a:pt x="0" y="0"/>
                </a:ln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Shape 20"/>
          <p:cNvSpPr/>
          <p:nvPr/>
        </p:nvSpPr>
        <p:spPr>
          <a:xfrm>
            <a:off x="6362639" y="1421153"/>
            <a:ext cx="336589" cy="299190"/>
          </a:xfrm>
          <a:custGeom>
            <a:avLst/>
            <a:gdLst/>
            <a:ahLst/>
            <a:cxnLst/>
            <a:rect l="l" t="t" r="r" b="b"/>
            <a:pathLst>
              <a:path w="336589" h="299190">
                <a:moveTo>
                  <a:pt x="157133" y="49787"/>
                </a:moveTo>
                <a:lnTo>
                  <a:pt x="88997" y="125520"/>
                </a:lnTo>
                <a:cubicBezTo>
                  <a:pt x="86309" y="128500"/>
                  <a:pt x="86426" y="133116"/>
                  <a:pt x="89290" y="135980"/>
                </a:cubicBezTo>
                <a:cubicBezTo>
                  <a:pt x="107112" y="153802"/>
                  <a:pt x="136038" y="153802"/>
                  <a:pt x="153861" y="135980"/>
                </a:cubicBezTo>
                <a:lnTo>
                  <a:pt x="172443" y="117397"/>
                </a:lnTo>
                <a:cubicBezTo>
                  <a:pt x="174898" y="114943"/>
                  <a:pt x="177995" y="113599"/>
                  <a:pt x="181150" y="113365"/>
                </a:cubicBezTo>
                <a:cubicBezTo>
                  <a:pt x="185124" y="113014"/>
                  <a:pt x="189214" y="114358"/>
                  <a:pt x="192253" y="117397"/>
                </a:cubicBezTo>
                <a:lnTo>
                  <a:pt x="295450" y="219718"/>
                </a:lnTo>
                <a:lnTo>
                  <a:pt x="336589" y="186994"/>
                </a:lnTo>
                <a:lnTo>
                  <a:pt x="336589" y="18699"/>
                </a:lnTo>
                <a:lnTo>
                  <a:pt x="271141" y="56098"/>
                </a:lnTo>
                <a:lnTo>
                  <a:pt x="257233" y="46807"/>
                </a:lnTo>
                <a:cubicBezTo>
                  <a:pt x="248001" y="40671"/>
                  <a:pt x="237190" y="37399"/>
                  <a:pt x="226087" y="37399"/>
                </a:cubicBezTo>
                <a:lnTo>
                  <a:pt x="184949" y="37399"/>
                </a:lnTo>
                <a:cubicBezTo>
                  <a:pt x="184306" y="37399"/>
                  <a:pt x="183605" y="37399"/>
                  <a:pt x="182962" y="37457"/>
                </a:cubicBezTo>
                <a:cubicBezTo>
                  <a:pt x="173086" y="37983"/>
                  <a:pt x="163795" y="42424"/>
                  <a:pt x="157133" y="49787"/>
                </a:cubicBezTo>
                <a:close/>
                <a:moveTo>
                  <a:pt x="68136" y="106762"/>
                </a:moveTo>
                <a:lnTo>
                  <a:pt x="130545" y="37399"/>
                </a:lnTo>
                <a:lnTo>
                  <a:pt x="107405" y="37399"/>
                </a:lnTo>
                <a:cubicBezTo>
                  <a:pt x="92504" y="37399"/>
                  <a:pt x="78245" y="43301"/>
                  <a:pt x="67727" y="53819"/>
                </a:cubicBezTo>
                <a:lnTo>
                  <a:pt x="65448" y="56098"/>
                </a:lnTo>
                <a:lnTo>
                  <a:pt x="0" y="18699"/>
                </a:lnTo>
                <a:lnTo>
                  <a:pt x="0" y="186994"/>
                </a:lnTo>
                <a:lnTo>
                  <a:pt x="91393" y="263135"/>
                </a:lnTo>
                <a:cubicBezTo>
                  <a:pt x="104833" y="274355"/>
                  <a:pt x="121780" y="280491"/>
                  <a:pt x="139252" y="280491"/>
                </a:cubicBezTo>
                <a:lnTo>
                  <a:pt x="148426" y="280491"/>
                </a:lnTo>
                <a:lnTo>
                  <a:pt x="144336" y="276400"/>
                </a:lnTo>
                <a:cubicBezTo>
                  <a:pt x="138843" y="270907"/>
                  <a:pt x="138843" y="262025"/>
                  <a:pt x="144336" y="256591"/>
                </a:cubicBezTo>
                <a:cubicBezTo>
                  <a:pt x="149829" y="251156"/>
                  <a:pt x="158711" y="251098"/>
                  <a:pt x="164146" y="256591"/>
                </a:cubicBezTo>
                <a:lnTo>
                  <a:pt x="188104" y="280549"/>
                </a:lnTo>
                <a:lnTo>
                  <a:pt x="193363" y="280549"/>
                </a:lnTo>
                <a:cubicBezTo>
                  <a:pt x="204525" y="280549"/>
                  <a:pt x="215452" y="278037"/>
                  <a:pt x="225386" y="273362"/>
                </a:cubicBezTo>
                <a:lnTo>
                  <a:pt x="209784" y="257701"/>
                </a:lnTo>
                <a:cubicBezTo>
                  <a:pt x="204291" y="252208"/>
                  <a:pt x="204291" y="243326"/>
                  <a:pt x="209784" y="237891"/>
                </a:cubicBezTo>
                <a:cubicBezTo>
                  <a:pt x="215277" y="232457"/>
                  <a:pt x="224159" y="232398"/>
                  <a:pt x="229593" y="237891"/>
                </a:cubicBezTo>
                <a:lnTo>
                  <a:pt x="248293" y="256591"/>
                </a:lnTo>
                <a:lnTo>
                  <a:pt x="258519" y="246364"/>
                </a:lnTo>
                <a:cubicBezTo>
                  <a:pt x="263720" y="241164"/>
                  <a:pt x="265239" y="233625"/>
                  <a:pt x="262960" y="227022"/>
                </a:cubicBezTo>
                <a:lnTo>
                  <a:pt x="182377" y="147082"/>
                </a:lnTo>
                <a:lnTo>
                  <a:pt x="173671" y="155789"/>
                </a:lnTo>
                <a:cubicBezTo>
                  <a:pt x="144862" y="184598"/>
                  <a:pt x="98230" y="184598"/>
                  <a:pt x="69421" y="155789"/>
                </a:cubicBezTo>
                <a:cubicBezTo>
                  <a:pt x="55981" y="142349"/>
                  <a:pt x="55455" y="120786"/>
                  <a:pt x="68136" y="106703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3" name="Text 21"/>
          <p:cNvSpPr/>
          <p:nvPr/>
        </p:nvSpPr>
        <p:spPr>
          <a:xfrm>
            <a:off x="6850901" y="1321423"/>
            <a:ext cx="2069399" cy="299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963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Autonomie totale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850901" y="1620613"/>
            <a:ext cx="2011223" cy="199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7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Ce qui rend le système unique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343940" y="1953047"/>
            <a:ext cx="5410356" cy="4321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47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Une fois recrutés, </a:t>
            </a:r>
            <a:r>
              <a:rPr lang="en-US" sz="1047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les enseignants ont carte blanche</a:t>
            </a:r>
            <a:r>
              <a:rPr lang="en-US" sz="1047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 Ils choisissent leurs méthodes, adaptent le programme, créent leurs projets.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377183" y="2551427"/>
            <a:ext cx="99730" cy="132973"/>
          </a:xfrm>
          <a:custGeom>
            <a:avLst/>
            <a:gdLst/>
            <a:ahLst/>
            <a:cxnLst/>
            <a:rect l="l" t="t" r="r" b="b"/>
            <a:pathLst>
              <a:path w="99730" h="132973">
                <a:moveTo>
                  <a:pt x="14310" y="19063"/>
                </a:moveTo>
                <a:cubicBezTo>
                  <a:pt x="11064" y="15817"/>
                  <a:pt x="5792" y="15817"/>
                  <a:pt x="2545" y="19063"/>
                </a:cubicBezTo>
                <a:cubicBezTo>
                  <a:pt x="-701" y="22309"/>
                  <a:pt x="-701" y="27582"/>
                  <a:pt x="2545" y="30828"/>
                </a:cubicBezTo>
                <a:lnTo>
                  <a:pt x="38230" y="66487"/>
                </a:lnTo>
                <a:lnTo>
                  <a:pt x="2571" y="102171"/>
                </a:lnTo>
                <a:cubicBezTo>
                  <a:pt x="-675" y="105418"/>
                  <a:pt x="-675" y="110690"/>
                  <a:pt x="2571" y="113936"/>
                </a:cubicBezTo>
                <a:cubicBezTo>
                  <a:pt x="5818" y="117183"/>
                  <a:pt x="11090" y="117183"/>
                  <a:pt x="14336" y="113936"/>
                </a:cubicBezTo>
                <a:lnTo>
                  <a:pt x="49995" y="78252"/>
                </a:lnTo>
                <a:lnTo>
                  <a:pt x="85680" y="113910"/>
                </a:lnTo>
                <a:cubicBezTo>
                  <a:pt x="88926" y="117157"/>
                  <a:pt x="94198" y="117157"/>
                  <a:pt x="97445" y="113910"/>
                </a:cubicBezTo>
                <a:cubicBezTo>
                  <a:pt x="100691" y="110664"/>
                  <a:pt x="100691" y="105392"/>
                  <a:pt x="97445" y="102145"/>
                </a:cubicBezTo>
                <a:lnTo>
                  <a:pt x="61760" y="66487"/>
                </a:lnTo>
                <a:lnTo>
                  <a:pt x="97419" y="30802"/>
                </a:lnTo>
                <a:cubicBezTo>
                  <a:pt x="100665" y="27556"/>
                  <a:pt x="100665" y="22283"/>
                  <a:pt x="97419" y="19037"/>
                </a:cubicBezTo>
                <a:cubicBezTo>
                  <a:pt x="94172" y="15791"/>
                  <a:pt x="88900" y="15791"/>
                  <a:pt x="85654" y="19037"/>
                </a:cubicBezTo>
                <a:lnTo>
                  <a:pt x="49995" y="54722"/>
                </a:lnTo>
                <a:lnTo>
                  <a:pt x="14310" y="19063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7" name="Text 25"/>
          <p:cNvSpPr/>
          <p:nvPr/>
        </p:nvSpPr>
        <p:spPr>
          <a:xfrm>
            <a:off x="6576643" y="2518184"/>
            <a:ext cx="2285481" cy="199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7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Personne ne dit « page 42, exercice 3 »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368872" y="2817374"/>
            <a:ext cx="116352" cy="132973"/>
          </a:xfrm>
          <a:custGeom>
            <a:avLst/>
            <a:gdLst/>
            <a:ahLst/>
            <a:cxnLst/>
            <a:rect l="l" t="t" r="r" b="b"/>
            <a:pathLst>
              <a:path w="116352" h="132973">
                <a:moveTo>
                  <a:pt x="112924" y="18206"/>
                </a:moveTo>
                <a:cubicBezTo>
                  <a:pt x="116637" y="20907"/>
                  <a:pt x="117469" y="26101"/>
                  <a:pt x="114767" y="29815"/>
                </a:cubicBezTo>
                <a:lnTo>
                  <a:pt x="48281" y="121234"/>
                </a:lnTo>
                <a:cubicBezTo>
                  <a:pt x="46852" y="123208"/>
                  <a:pt x="44645" y="124429"/>
                  <a:pt x="42203" y="124637"/>
                </a:cubicBezTo>
                <a:cubicBezTo>
                  <a:pt x="39762" y="124844"/>
                  <a:pt x="37399" y="123935"/>
                  <a:pt x="35685" y="122221"/>
                </a:cubicBezTo>
                <a:lnTo>
                  <a:pt x="2441" y="88978"/>
                </a:lnTo>
                <a:cubicBezTo>
                  <a:pt x="-805" y="85731"/>
                  <a:pt x="-805" y="80459"/>
                  <a:pt x="2441" y="77213"/>
                </a:cubicBezTo>
                <a:cubicBezTo>
                  <a:pt x="5688" y="73966"/>
                  <a:pt x="10960" y="73966"/>
                  <a:pt x="14206" y="77213"/>
                </a:cubicBezTo>
                <a:lnTo>
                  <a:pt x="40567" y="103574"/>
                </a:lnTo>
                <a:lnTo>
                  <a:pt x="101340" y="20024"/>
                </a:lnTo>
                <a:cubicBezTo>
                  <a:pt x="104041" y="16310"/>
                  <a:pt x="109236" y="15479"/>
                  <a:pt x="112949" y="18180"/>
                </a:cubicBezTo>
                <a:close/>
              </a:path>
            </a:pathLst>
          </a:custGeom>
          <a:solidFill>
            <a:srgbClr val="F8F6F2">
              <a:alpha val="80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Text 27"/>
          <p:cNvSpPr/>
          <p:nvPr/>
        </p:nvSpPr>
        <p:spPr>
          <a:xfrm>
            <a:off x="6576643" y="2784131"/>
            <a:ext cx="2094331" cy="199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7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 programme est un cadre flexible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343940" y="3119889"/>
            <a:ext cx="5343869" cy="6649"/>
          </a:xfrm>
          <a:custGeom>
            <a:avLst/>
            <a:gdLst/>
            <a:ahLst/>
            <a:cxnLst/>
            <a:rect l="l" t="t" r="r" b="b"/>
            <a:pathLst>
              <a:path w="5343869" h="6649">
                <a:moveTo>
                  <a:pt x="0" y="0"/>
                </a:moveTo>
                <a:lnTo>
                  <a:pt x="5343869" y="0"/>
                </a:lnTo>
                <a:lnTo>
                  <a:pt x="5343869" y="6649"/>
                </a:lnTo>
                <a:lnTo>
                  <a:pt x="0" y="664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1" name="Text 29"/>
          <p:cNvSpPr/>
          <p:nvPr/>
        </p:nvSpPr>
        <p:spPr>
          <a:xfrm>
            <a:off x="6343940" y="3222942"/>
            <a:ext cx="5410356" cy="398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7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Cette autonomie attire les talents. Elle motive. Elle responsabilise. Et elle produit de l'innovation.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194345" y="3921052"/>
            <a:ext cx="5659681" cy="1130274"/>
          </a:xfrm>
          <a:custGeom>
            <a:avLst/>
            <a:gdLst/>
            <a:ahLst/>
            <a:cxnLst/>
            <a:rect l="l" t="t" r="r" b="b"/>
            <a:pathLst>
              <a:path w="5659681" h="1130274">
                <a:moveTo>
                  <a:pt x="0" y="0"/>
                </a:moveTo>
                <a:lnTo>
                  <a:pt x="5659681" y="0"/>
                </a:lnTo>
                <a:lnTo>
                  <a:pt x="5659681" y="1130274"/>
                </a:lnTo>
                <a:lnTo>
                  <a:pt x="0" y="113027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3" name="Shape 31"/>
          <p:cNvSpPr/>
          <p:nvPr/>
        </p:nvSpPr>
        <p:spPr>
          <a:xfrm>
            <a:off x="6194345" y="3921052"/>
            <a:ext cx="33243" cy="1130274"/>
          </a:xfrm>
          <a:custGeom>
            <a:avLst/>
            <a:gdLst/>
            <a:ahLst/>
            <a:cxnLst/>
            <a:rect l="l" t="t" r="r" b="b"/>
            <a:pathLst>
              <a:path w="33243" h="1130274">
                <a:moveTo>
                  <a:pt x="0" y="0"/>
                </a:moveTo>
                <a:lnTo>
                  <a:pt x="33243" y="0"/>
                </a:lnTo>
                <a:lnTo>
                  <a:pt x="33243" y="1130274"/>
                </a:lnTo>
                <a:lnTo>
                  <a:pt x="0" y="1130274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Shape 32"/>
          <p:cNvSpPr/>
          <p:nvPr/>
        </p:nvSpPr>
        <p:spPr>
          <a:xfrm>
            <a:off x="6410427" y="4095580"/>
            <a:ext cx="249325" cy="249325"/>
          </a:xfrm>
          <a:custGeom>
            <a:avLst/>
            <a:gdLst/>
            <a:ahLst/>
            <a:cxnLst/>
            <a:rect l="l" t="t" r="r" b="b"/>
            <a:pathLst>
              <a:path w="249325" h="249325">
                <a:moveTo>
                  <a:pt x="124663" y="0"/>
                </a:moveTo>
                <a:cubicBezTo>
                  <a:pt x="193466" y="0"/>
                  <a:pt x="249325" y="55859"/>
                  <a:pt x="249325" y="124663"/>
                </a:cubicBezTo>
                <a:cubicBezTo>
                  <a:pt x="249325" y="193466"/>
                  <a:pt x="193466" y="249325"/>
                  <a:pt x="124663" y="249325"/>
                </a:cubicBezTo>
                <a:cubicBezTo>
                  <a:pt x="55859" y="249325"/>
                  <a:pt x="0" y="193466"/>
                  <a:pt x="0" y="124663"/>
                </a:cubicBezTo>
                <a:cubicBezTo>
                  <a:pt x="0" y="55859"/>
                  <a:pt x="55859" y="0"/>
                  <a:pt x="124663" y="0"/>
                </a:cubicBezTo>
                <a:close/>
                <a:moveTo>
                  <a:pt x="112975" y="58436"/>
                </a:moveTo>
                <a:lnTo>
                  <a:pt x="112975" y="124663"/>
                </a:lnTo>
                <a:cubicBezTo>
                  <a:pt x="112975" y="128558"/>
                  <a:pt x="114923" y="132211"/>
                  <a:pt x="118186" y="134402"/>
                </a:cubicBezTo>
                <a:lnTo>
                  <a:pt x="164934" y="165567"/>
                </a:lnTo>
                <a:cubicBezTo>
                  <a:pt x="170291" y="169171"/>
                  <a:pt x="177547" y="167710"/>
                  <a:pt x="181150" y="162305"/>
                </a:cubicBezTo>
                <a:cubicBezTo>
                  <a:pt x="184754" y="156900"/>
                  <a:pt x="183293" y="149692"/>
                  <a:pt x="177888" y="146089"/>
                </a:cubicBezTo>
                <a:lnTo>
                  <a:pt x="136350" y="118429"/>
                </a:lnTo>
                <a:lnTo>
                  <a:pt x="136350" y="58436"/>
                </a:lnTo>
                <a:cubicBezTo>
                  <a:pt x="136350" y="51959"/>
                  <a:pt x="131139" y="46748"/>
                  <a:pt x="124663" y="46748"/>
                </a:cubicBezTo>
                <a:cubicBezTo>
                  <a:pt x="118186" y="46748"/>
                  <a:pt x="112975" y="51959"/>
                  <a:pt x="112975" y="58436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5" name="Text 33"/>
          <p:cNvSpPr/>
          <p:nvPr/>
        </p:nvSpPr>
        <p:spPr>
          <a:xfrm>
            <a:off x="6788570" y="4087269"/>
            <a:ext cx="1404532" cy="2659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71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Suivi sur 6 ans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377183" y="4452946"/>
            <a:ext cx="5377112" cy="4321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47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 enseignant reste </a:t>
            </a:r>
            <a:r>
              <a:rPr lang="en-US" sz="1047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six ans avec les mêmes élèves</a:t>
            </a:r>
            <a:r>
              <a:rPr lang="en-US" sz="1047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du CP au CE2. Il les connaît vraiment. Il peut adapter son enseignement à chaque enfant.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177723" y="5184299"/>
            <a:ext cx="5676303" cy="997301"/>
          </a:xfrm>
          <a:custGeom>
            <a:avLst/>
            <a:gdLst/>
            <a:ahLst/>
            <a:cxnLst/>
            <a:rect l="l" t="t" r="r" b="b"/>
            <a:pathLst>
              <a:path w="5676303" h="997301">
                <a:moveTo>
                  <a:pt x="0" y="0"/>
                </a:moveTo>
                <a:lnTo>
                  <a:pt x="5676303" y="0"/>
                </a:lnTo>
                <a:lnTo>
                  <a:pt x="5676303" y="997301"/>
                </a:lnTo>
                <a:lnTo>
                  <a:pt x="0" y="997301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Shape 36"/>
          <p:cNvSpPr/>
          <p:nvPr/>
        </p:nvSpPr>
        <p:spPr>
          <a:xfrm>
            <a:off x="6341862" y="5350516"/>
            <a:ext cx="145440" cy="166217"/>
          </a:xfrm>
          <a:custGeom>
            <a:avLst/>
            <a:gdLst/>
            <a:ahLst/>
            <a:cxnLst/>
            <a:rect l="l" t="t" r="r" b="b"/>
            <a:pathLst>
              <a:path w="145440" h="166217">
                <a:moveTo>
                  <a:pt x="0" y="70123"/>
                </a:moveTo>
                <a:cubicBezTo>
                  <a:pt x="0" y="48599"/>
                  <a:pt x="17433" y="31166"/>
                  <a:pt x="38957" y="31166"/>
                </a:cubicBezTo>
                <a:lnTo>
                  <a:pt x="41554" y="31166"/>
                </a:lnTo>
                <a:cubicBezTo>
                  <a:pt x="47300" y="31166"/>
                  <a:pt x="51943" y="35808"/>
                  <a:pt x="51943" y="41554"/>
                </a:cubicBezTo>
                <a:cubicBezTo>
                  <a:pt x="51943" y="47300"/>
                  <a:pt x="47300" y="51943"/>
                  <a:pt x="41554" y="51943"/>
                </a:cubicBezTo>
                <a:lnTo>
                  <a:pt x="38957" y="51943"/>
                </a:lnTo>
                <a:cubicBezTo>
                  <a:pt x="28926" y="51943"/>
                  <a:pt x="20777" y="60091"/>
                  <a:pt x="20777" y="70123"/>
                </a:cubicBezTo>
                <a:lnTo>
                  <a:pt x="20777" y="72720"/>
                </a:lnTo>
                <a:lnTo>
                  <a:pt x="41554" y="72720"/>
                </a:lnTo>
                <a:cubicBezTo>
                  <a:pt x="53014" y="72720"/>
                  <a:pt x="62331" y="82037"/>
                  <a:pt x="62331" y="93497"/>
                </a:cubicBezTo>
                <a:lnTo>
                  <a:pt x="62331" y="114274"/>
                </a:lnTo>
                <a:cubicBezTo>
                  <a:pt x="62331" y="125734"/>
                  <a:pt x="53014" y="135051"/>
                  <a:pt x="41554" y="135051"/>
                </a:cubicBezTo>
                <a:lnTo>
                  <a:pt x="20777" y="135051"/>
                </a:lnTo>
                <a:cubicBezTo>
                  <a:pt x="9317" y="135051"/>
                  <a:pt x="0" y="125734"/>
                  <a:pt x="0" y="114274"/>
                </a:cubicBezTo>
                <a:lnTo>
                  <a:pt x="0" y="70123"/>
                </a:lnTo>
                <a:close/>
                <a:moveTo>
                  <a:pt x="83108" y="70123"/>
                </a:moveTo>
                <a:cubicBezTo>
                  <a:pt x="83108" y="48599"/>
                  <a:pt x="100542" y="31166"/>
                  <a:pt x="122065" y="31166"/>
                </a:cubicBezTo>
                <a:lnTo>
                  <a:pt x="124663" y="31166"/>
                </a:lnTo>
                <a:cubicBezTo>
                  <a:pt x="130409" y="31166"/>
                  <a:pt x="135051" y="35808"/>
                  <a:pt x="135051" y="41554"/>
                </a:cubicBezTo>
                <a:cubicBezTo>
                  <a:pt x="135051" y="47300"/>
                  <a:pt x="130409" y="51943"/>
                  <a:pt x="124663" y="51943"/>
                </a:cubicBezTo>
                <a:lnTo>
                  <a:pt x="122065" y="51943"/>
                </a:lnTo>
                <a:cubicBezTo>
                  <a:pt x="112034" y="51943"/>
                  <a:pt x="103885" y="60091"/>
                  <a:pt x="103885" y="70123"/>
                </a:cubicBezTo>
                <a:lnTo>
                  <a:pt x="103885" y="72720"/>
                </a:lnTo>
                <a:lnTo>
                  <a:pt x="124663" y="72720"/>
                </a:lnTo>
                <a:cubicBezTo>
                  <a:pt x="136122" y="72720"/>
                  <a:pt x="145440" y="82037"/>
                  <a:pt x="145440" y="93497"/>
                </a:cubicBezTo>
                <a:lnTo>
                  <a:pt x="145440" y="114274"/>
                </a:lnTo>
                <a:cubicBezTo>
                  <a:pt x="145440" y="125734"/>
                  <a:pt x="136122" y="135051"/>
                  <a:pt x="124663" y="135051"/>
                </a:cubicBezTo>
                <a:lnTo>
                  <a:pt x="103885" y="135051"/>
                </a:lnTo>
                <a:cubicBezTo>
                  <a:pt x="92426" y="135051"/>
                  <a:pt x="83108" y="125734"/>
                  <a:pt x="83108" y="114274"/>
                </a:cubicBezTo>
                <a:lnTo>
                  <a:pt x="83108" y="70123"/>
                </a:lnTo>
                <a:close/>
              </a:path>
            </a:pathLst>
          </a:custGeom>
          <a:solidFill>
            <a:srgbClr val="F8F6F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9" name="Text 37"/>
          <p:cNvSpPr/>
          <p:nvPr/>
        </p:nvSpPr>
        <p:spPr>
          <a:xfrm>
            <a:off x="6518467" y="5317273"/>
            <a:ext cx="5285693" cy="232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09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Message pour nous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310696" y="5616463"/>
            <a:ext cx="5476843" cy="4321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47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 qualité d'un système éducatif dépend de la qualité de ses enseignants. Et la qualité des enseignants dépend de leur formation, de leur statut, et de </a:t>
            </a:r>
            <a:r>
              <a:rPr lang="en-US" sz="1047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 confiance qu'on leur accorde</a:t>
            </a:r>
            <a:r>
              <a:rPr lang="en-US" sz="1047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1265" y="321265"/>
            <a:ext cx="11605692" cy="160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5" b="1" kern="0" spc="177" dirty="0">
                <a:solidFill>
                  <a:srgbClr val="6D8B7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05 • Inclusion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21265" y="546150"/>
            <a:ext cx="11726166" cy="4417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783" b="1" dirty="0">
                <a:solidFill>
                  <a:srgbClr val="4A6C8C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Le Soutien Personnalisé : Prévenir l'Échec Avant Qu'Il Ne Survienne</a:t>
            </a:r>
            <a:endParaRPr lang="en-US" sz="1600" dirty="0"/>
          </a:p>
        </p:txBody>
      </p:sp>
      <p:pic>
        <p:nvPicPr>
          <p:cNvPr id="4" name="Image 0" descr="https://kimi-img.moonshot.cn/pub/slides/26-01-24-20:15:29-d5qbfodhstkinekcrbgg.png"/>
          <p:cNvPicPr>
            <a:picLocks noChangeAspect="1"/>
          </p:cNvPicPr>
          <p:nvPr/>
        </p:nvPicPr>
        <p:blipFill>
          <a:blip r:embed="rId3"/>
          <a:srcRect l="46" r="46"/>
          <a:stretch/>
        </p:blipFill>
        <p:spPr>
          <a:xfrm>
            <a:off x="321265" y="1116395"/>
            <a:ext cx="3373281" cy="5292838"/>
          </a:xfrm>
          <a:prstGeom prst="roundRect">
            <a:avLst>
              <a:gd name="adj" fmla="val 0"/>
            </a:avLst>
          </a:prstGeom>
        </p:spPr>
      </p:pic>
      <p:sp>
        <p:nvSpPr>
          <p:cNvPr id="5" name="Shape 2"/>
          <p:cNvSpPr/>
          <p:nvPr/>
        </p:nvSpPr>
        <p:spPr>
          <a:xfrm>
            <a:off x="3855178" y="1116395"/>
            <a:ext cx="8015557" cy="1534040"/>
          </a:xfrm>
          <a:custGeom>
            <a:avLst/>
            <a:gdLst/>
            <a:ahLst/>
            <a:cxnLst/>
            <a:rect l="l" t="t" r="r" b="b"/>
            <a:pathLst>
              <a:path w="8015557" h="1534040">
                <a:moveTo>
                  <a:pt x="0" y="0"/>
                </a:moveTo>
                <a:lnTo>
                  <a:pt x="8015557" y="0"/>
                </a:lnTo>
                <a:lnTo>
                  <a:pt x="8015557" y="1534040"/>
                </a:lnTo>
                <a:lnTo>
                  <a:pt x="0" y="153404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Shape 3"/>
          <p:cNvSpPr/>
          <p:nvPr/>
        </p:nvSpPr>
        <p:spPr>
          <a:xfrm>
            <a:off x="4051953" y="1277028"/>
            <a:ext cx="289138" cy="289138"/>
          </a:xfrm>
          <a:custGeom>
            <a:avLst/>
            <a:gdLst/>
            <a:ahLst/>
            <a:cxnLst/>
            <a:rect l="l" t="t" r="r" b="b"/>
            <a:pathLst>
              <a:path w="289138" h="289138">
                <a:moveTo>
                  <a:pt x="144569" y="0"/>
                </a:moveTo>
                <a:cubicBezTo>
                  <a:pt x="147167" y="0"/>
                  <a:pt x="149765" y="565"/>
                  <a:pt x="152136" y="1638"/>
                </a:cubicBezTo>
                <a:lnTo>
                  <a:pt x="258530" y="46759"/>
                </a:lnTo>
                <a:cubicBezTo>
                  <a:pt x="270954" y="52011"/>
                  <a:pt x="280216" y="64266"/>
                  <a:pt x="280159" y="79061"/>
                </a:cubicBezTo>
                <a:cubicBezTo>
                  <a:pt x="279877" y="135082"/>
                  <a:pt x="256836" y="237579"/>
                  <a:pt x="159534" y="284169"/>
                </a:cubicBezTo>
                <a:cubicBezTo>
                  <a:pt x="150103" y="288687"/>
                  <a:pt x="139148" y="288687"/>
                  <a:pt x="129717" y="284169"/>
                </a:cubicBezTo>
                <a:cubicBezTo>
                  <a:pt x="32359" y="237579"/>
                  <a:pt x="9374" y="135082"/>
                  <a:pt x="9092" y="79061"/>
                </a:cubicBezTo>
                <a:cubicBezTo>
                  <a:pt x="9036" y="64266"/>
                  <a:pt x="18297" y="52011"/>
                  <a:pt x="30721" y="46759"/>
                </a:cubicBezTo>
                <a:lnTo>
                  <a:pt x="137058" y="1638"/>
                </a:lnTo>
                <a:cubicBezTo>
                  <a:pt x="139430" y="565"/>
                  <a:pt x="141971" y="0"/>
                  <a:pt x="144569" y="0"/>
                </a:cubicBezTo>
                <a:close/>
                <a:moveTo>
                  <a:pt x="144569" y="37724"/>
                </a:moveTo>
                <a:lnTo>
                  <a:pt x="144569" y="251245"/>
                </a:lnTo>
                <a:cubicBezTo>
                  <a:pt x="222501" y="213522"/>
                  <a:pt x="243452" y="129943"/>
                  <a:pt x="243960" y="79908"/>
                </a:cubicBezTo>
                <a:lnTo>
                  <a:pt x="144569" y="37780"/>
                </a:lnTo>
                <a:lnTo>
                  <a:pt x="144569" y="3778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Text 4"/>
          <p:cNvSpPr/>
          <p:nvPr/>
        </p:nvSpPr>
        <p:spPr>
          <a:xfrm>
            <a:off x="4505739" y="1293091"/>
            <a:ext cx="1108364" cy="2570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18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Philosophie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015810" y="1662545"/>
            <a:ext cx="7766577" cy="4738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38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 Finlande ne </a:t>
            </a:r>
            <a:r>
              <a:rPr lang="en-US" sz="1138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punit pas</a:t>
            </a:r>
            <a:r>
              <a:rPr lang="en-US" sz="1138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l'échec, elle le </a:t>
            </a:r>
            <a:r>
              <a:rPr lang="en-US" sz="1138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prévient</a:t>
            </a:r>
            <a:r>
              <a:rPr lang="en-US" sz="1138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 Le système de soutien fonctionne sur trois niveaux, tous dans l'enseignement régulier.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015810" y="2231987"/>
            <a:ext cx="7694292" cy="6425"/>
          </a:xfrm>
          <a:custGeom>
            <a:avLst/>
            <a:gdLst/>
            <a:ahLst/>
            <a:cxnLst/>
            <a:rect l="l" t="t" r="r" b="b"/>
            <a:pathLst>
              <a:path w="7694292" h="6425">
                <a:moveTo>
                  <a:pt x="0" y="0"/>
                </a:moveTo>
                <a:lnTo>
                  <a:pt x="7694292" y="0"/>
                </a:lnTo>
                <a:lnTo>
                  <a:pt x="7694292" y="6425"/>
                </a:lnTo>
                <a:lnTo>
                  <a:pt x="0" y="642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7"/>
          <p:cNvSpPr/>
          <p:nvPr/>
        </p:nvSpPr>
        <p:spPr>
          <a:xfrm>
            <a:off x="4015810" y="2228775"/>
            <a:ext cx="7758545" cy="257012"/>
          </a:xfrm>
          <a:prstGeom prst="rect">
            <a:avLst/>
          </a:prstGeom>
          <a:noFill/>
          <a:ln/>
        </p:spPr>
        <p:txBody>
          <a:bodyPr wrap="square" lIns="0" tIns="64253" rIns="0" bIns="0" rtlCol="0" anchor="ctr"/>
          <a:lstStyle/>
          <a:p>
            <a:pPr>
              <a:lnSpc>
                <a:spcPct val="120000"/>
              </a:lnSpc>
            </a:pPr>
            <a:r>
              <a:rPr lang="en-US" sz="1012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Pas de stigmatisation. L'élève reste avec ses camarades.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855178" y="2797412"/>
            <a:ext cx="2610277" cy="1975114"/>
          </a:xfrm>
          <a:custGeom>
            <a:avLst/>
            <a:gdLst/>
            <a:ahLst/>
            <a:cxnLst/>
            <a:rect l="l" t="t" r="r" b="b"/>
            <a:pathLst>
              <a:path w="2610277" h="2666498">
                <a:moveTo>
                  <a:pt x="0" y="0"/>
                </a:moveTo>
                <a:lnTo>
                  <a:pt x="2610277" y="0"/>
                </a:lnTo>
                <a:lnTo>
                  <a:pt x="2610277" y="2666498"/>
                </a:lnTo>
                <a:lnTo>
                  <a:pt x="0" y="26664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Shape 9"/>
          <p:cNvSpPr/>
          <p:nvPr/>
        </p:nvSpPr>
        <p:spPr>
          <a:xfrm>
            <a:off x="3855178" y="2797412"/>
            <a:ext cx="2610277" cy="32126"/>
          </a:xfrm>
          <a:custGeom>
            <a:avLst/>
            <a:gdLst/>
            <a:ahLst/>
            <a:cxnLst/>
            <a:rect l="l" t="t" r="r" b="b"/>
            <a:pathLst>
              <a:path w="2610277" h="32126">
                <a:moveTo>
                  <a:pt x="0" y="0"/>
                </a:moveTo>
                <a:lnTo>
                  <a:pt x="2610277" y="0"/>
                </a:lnTo>
                <a:lnTo>
                  <a:pt x="2610277" y="32126"/>
                </a:lnTo>
                <a:lnTo>
                  <a:pt x="0" y="32126"/>
                </a:lnTo>
                <a:lnTo>
                  <a:pt x="0" y="0"/>
                </a:ln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Shape 10"/>
          <p:cNvSpPr/>
          <p:nvPr/>
        </p:nvSpPr>
        <p:spPr>
          <a:xfrm>
            <a:off x="3983684" y="2941981"/>
            <a:ext cx="385518" cy="385518"/>
          </a:xfrm>
          <a:custGeom>
            <a:avLst/>
            <a:gdLst/>
            <a:ahLst/>
            <a:cxnLst/>
            <a:rect l="l" t="t" r="r" b="b"/>
            <a:pathLst>
              <a:path w="385518" h="385518">
                <a:moveTo>
                  <a:pt x="192759" y="0"/>
                </a:moveTo>
                <a:lnTo>
                  <a:pt x="192759" y="0"/>
                </a:lnTo>
                <a:cubicBezTo>
                  <a:pt x="299217" y="0"/>
                  <a:pt x="385518" y="86301"/>
                  <a:pt x="385518" y="192759"/>
                </a:cubicBezTo>
                <a:lnTo>
                  <a:pt x="385518" y="192759"/>
                </a:lnTo>
                <a:cubicBezTo>
                  <a:pt x="385518" y="299217"/>
                  <a:pt x="299217" y="385518"/>
                  <a:pt x="192759" y="385518"/>
                </a:cubicBezTo>
                <a:lnTo>
                  <a:pt x="192759" y="385518"/>
                </a:lnTo>
                <a:cubicBezTo>
                  <a:pt x="86301" y="385518"/>
                  <a:pt x="0" y="299217"/>
                  <a:pt x="0" y="192759"/>
                </a:cubicBezTo>
                <a:lnTo>
                  <a:pt x="0" y="192759"/>
                </a:lnTo>
                <a:cubicBezTo>
                  <a:pt x="0" y="86301"/>
                  <a:pt x="86301" y="0"/>
                  <a:pt x="192759" y="0"/>
                </a:cubicBez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1"/>
          <p:cNvSpPr/>
          <p:nvPr/>
        </p:nvSpPr>
        <p:spPr>
          <a:xfrm>
            <a:off x="3943526" y="2941981"/>
            <a:ext cx="465834" cy="3855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65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1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465581" y="3022297"/>
            <a:ext cx="642530" cy="2248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65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Général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3983684" y="3423878"/>
            <a:ext cx="2417518" cy="1316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2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Pour </a:t>
            </a:r>
            <a:r>
              <a:rPr lang="en-US" sz="1012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tous les élèves</a:t>
            </a:r>
            <a:r>
              <a:rPr lang="en-US" sz="1012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 Enseignement de qualité, feedback régulier, services de guidance.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6559692" y="2797412"/>
            <a:ext cx="2610277" cy="1975114"/>
          </a:xfrm>
          <a:custGeom>
            <a:avLst/>
            <a:gdLst/>
            <a:ahLst/>
            <a:cxnLst/>
            <a:rect l="l" t="t" r="r" b="b"/>
            <a:pathLst>
              <a:path w="2610277" h="2666498">
                <a:moveTo>
                  <a:pt x="0" y="0"/>
                </a:moveTo>
                <a:lnTo>
                  <a:pt x="2610277" y="0"/>
                </a:lnTo>
                <a:lnTo>
                  <a:pt x="2610277" y="2666498"/>
                </a:lnTo>
                <a:lnTo>
                  <a:pt x="0" y="26664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Shape 15"/>
          <p:cNvSpPr/>
          <p:nvPr/>
        </p:nvSpPr>
        <p:spPr>
          <a:xfrm>
            <a:off x="6559692" y="2797412"/>
            <a:ext cx="2610277" cy="32126"/>
          </a:xfrm>
          <a:custGeom>
            <a:avLst/>
            <a:gdLst/>
            <a:ahLst/>
            <a:cxnLst/>
            <a:rect l="l" t="t" r="r" b="b"/>
            <a:pathLst>
              <a:path w="2610277" h="32126">
                <a:moveTo>
                  <a:pt x="0" y="0"/>
                </a:moveTo>
                <a:lnTo>
                  <a:pt x="2610277" y="0"/>
                </a:lnTo>
                <a:lnTo>
                  <a:pt x="2610277" y="32126"/>
                </a:lnTo>
                <a:lnTo>
                  <a:pt x="0" y="32126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Shape 16"/>
          <p:cNvSpPr/>
          <p:nvPr/>
        </p:nvSpPr>
        <p:spPr>
          <a:xfrm>
            <a:off x="6688198" y="2941981"/>
            <a:ext cx="385518" cy="385518"/>
          </a:xfrm>
          <a:custGeom>
            <a:avLst/>
            <a:gdLst/>
            <a:ahLst/>
            <a:cxnLst/>
            <a:rect l="l" t="t" r="r" b="b"/>
            <a:pathLst>
              <a:path w="385518" h="385518">
                <a:moveTo>
                  <a:pt x="192759" y="0"/>
                </a:moveTo>
                <a:lnTo>
                  <a:pt x="192759" y="0"/>
                </a:lnTo>
                <a:cubicBezTo>
                  <a:pt x="299217" y="0"/>
                  <a:pt x="385518" y="86301"/>
                  <a:pt x="385518" y="192759"/>
                </a:cubicBezTo>
                <a:lnTo>
                  <a:pt x="385518" y="192759"/>
                </a:lnTo>
                <a:cubicBezTo>
                  <a:pt x="385518" y="299217"/>
                  <a:pt x="299217" y="385518"/>
                  <a:pt x="192759" y="385518"/>
                </a:cubicBezTo>
                <a:lnTo>
                  <a:pt x="192759" y="385518"/>
                </a:lnTo>
                <a:cubicBezTo>
                  <a:pt x="86301" y="385518"/>
                  <a:pt x="0" y="299217"/>
                  <a:pt x="0" y="192759"/>
                </a:cubicBezTo>
                <a:lnTo>
                  <a:pt x="0" y="192759"/>
                </a:lnTo>
                <a:cubicBezTo>
                  <a:pt x="0" y="86301"/>
                  <a:pt x="86301" y="0"/>
                  <a:pt x="192759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0" name="Text 17"/>
          <p:cNvSpPr/>
          <p:nvPr/>
        </p:nvSpPr>
        <p:spPr>
          <a:xfrm>
            <a:off x="6648040" y="2941981"/>
            <a:ext cx="465834" cy="3855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65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7170095" y="3022297"/>
            <a:ext cx="618435" cy="2248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65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Intensif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6688198" y="3423878"/>
            <a:ext cx="2417518" cy="1316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2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Pour les élèves qui ont besoin d'aide régulière. </a:t>
            </a:r>
            <a:r>
              <a:rPr lang="en-US" sz="1012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Plan d'intervention</a:t>
            </a:r>
            <a:r>
              <a:rPr lang="en-US" sz="1012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sessions de soutien.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9264207" y="2797412"/>
            <a:ext cx="2610277" cy="1975114"/>
          </a:xfrm>
          <a:custGeom>
            <a:avLst/>
            <a:gdLst/>
            <a:ahLst/>
            <a:cxnLst/>
            <a:rect l="l" t="t" r="r" b="b"/>
            <a:pathLst>
              <a:path w="2610277" h="2666498">
                <a:moveTo>
                  <a:pt x="0" y="0"/>
                </a:moveTo>
                <a:lnTo>
                  <a:pt x="2610277" y="0"/>
                </a:lnTo>
                <a:lnTo>
                  <a:pt x="2610277" y="2666498"/>
                </a:lnTo>
                <a:lnTo>
                  <a:pt x="0" y="26664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Shape 21"/>
          <p:cNvSpPr/>
          <p:nvPr/>
        </p:nvSpPr>
        <p:spPr>
          <a:xfrm>
            <a:off x="9264207" y="2797412"/>
            <a:ext cx="2610277" cy="32126"/>
          </a:xfrm>
          <a:custGeom>
            <a:avLst/>
            <a:gdLst/>
            <a:ahLst/>
            <a:cxnLst/>
            <a:rect l="l" t="t" r="r" b="b"/>
            <a:pathLst>
              <a:path w="2610277" h="32126">
                <a:moveTo>
                  <a:pt x="0" y="0"/>
                </a:moveTo>
                <a:lnTo>
                  <a:pt x="2610277" y="0"/>
                </a:lnTo>
                <a:lnTo>
                  <a:pt x="2610277" y="32126"/>
                </a:lnTo>
                <a:lnTo>
                  <a:pt x="0" y="32126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Shape 22"/>
          <p:cNvSpPr/>
          <p:nvPr/>
        </p:nvSpPr>
        <p:spPr>
          <a:xfrm>
            <a:off x="9392713" y="2941981"/>
            <a:ext cx="385518" cy="385518"/>
          </a:xfrm>
          <a:custGeom>
            <a:avLst/>
            <a:gdLst/>
            <a:ahLst/>
            <a:cxnLst/>
            <a:rect l="l" t="t" r="r" b="b"/>
            <a:pathLst>
              <a:path w="385518" h="385518">
                <a:moveTo>
                  <a:pt x="192759" y="0"/>
                </a:moveTo>
                <a:lnTo>
                  <a:pt x="192759" y="0"/>
                </a:lnTo>
                <a:cubicBezTo>
                  <a:pt x="299217" y="0"/>
                  <a:pt x="385518" y="86301"/>
                  <a:pt x="385518" y="192759"/>
                </a:cubicBezTo>
                <a:lnTo>
                  <a:pt x="385518" y="192759"/>
                </a:lnTo>
                <a:cubicBezTo>
                  <a:pt x="385518" y="299217"/>
                  <a:pt x="299217" y="385518"/>
                  <a:pt x="192759" y="385518"/>
                </a:cubicBezTo>
                <a:lnTo>
                  <a:pt x="192759" y="385518"/>
                </a:lnTo>
                <a:cubicBezTo>
                  <a:pt x="86301" y="385518"/>
                  <a:pt x="0" y="299217"/>
                  <a:pt x="0" y="192759"/>
                </a:cubicBezTo>
                <a:lnTo>
                  <a:pt x="0" y="192759"/>
                </a:lnTo>
                <a:cubicBezTo>
                  <a:pt x="0" y="86301"/>
                  <a:pt x="86301" y="0"/>
                  <a:pt x="192759" y="0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Text 23"/>
          <p:cNvSpPr/>
          <p:nvPr/>
        </p:nvSpPr>
        <p:spPr>
          <a:xfrm>
            <a:off x="9352554" y="2941981"/>
            <a:ext cx="465834" cy="3855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65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3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9874610" y="3022297"/>
            <a:ext cx="610403" cy="2248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65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Spécial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9392713" y="3423878"/>
            <a:ext cx="2417518" cy="1316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2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Pour les élèves qui ne peuvent suivre l'enseignement régulier. </a:t>
            </a:r>
            <a:r>
              <a:rPr lang="en-US" sz="1012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Plan individualisé</a:t>
            </a:r>
            <a:r>
              <a:rPr lang="en-US" sz="1012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3855178" y="4946457"/>
            <a:ext cx="3943526" cy="1092300"/>
          </a:xfrm>
          <a:custGeom>
            <a:avLst/>
            <a:gdLst/>
            <a:ahLst/>
            <a:cxnLst/>
            <a:rect l="l" t="t" r="r" b="b"/>
            <a:pathLst>
              <a:path w="3943526" h="1092300">
                <a:moveTo>
                  <a:pt x="0" y="0"/>
                </a:moveTo>
                <a:lnTo>
                  <a:pt x="3943526" y="0"/>
                </a:lnTo>
                <a:lnTo>
                  <a:pt x="3943526" y="1092300"/>
                </a:lnTo>
                <a:lnTo>
                  <a:pt x="0" y="1092300"/>
                </a:lnTo>
                <a:lnTo>
                  <a:pt x="0" y="0"/>
                </a:ln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Text 27"/>
          <p:cNvSpPr/>
          <p:nvPr/>
        </p:nvSpPr>
        <p:spPr>
          <a:xfrm>
            <a:off x="3951557" y="5074963"/>
            <a:ext cx="3750767" cy="192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12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Échec en Finlande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3887304" y="5331975"/>
            <a:ext cx="3879273" cy="3855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3036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7%</a:t>
            </a:r>
            <a:endParaRPr lang="en-US" sz="1600" dirty="0"/>
          </a:p>
        </p:txBody>
      </p:sp>
      <p:sp>
        <p:nvSpPr>
          <p:cNvPr id="32" name="Text 29"/>
          <p:cNvSpPr/>
          <p:nvPr/>
        </p:nvSpPr>
        <p:spPr>
          <a:xfrm>
            <a:off x="3955573" y="5749619"/>
            <a:ext cx="3742735" cy="160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85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vs 25% moyenne OCDE</a:t>
            </a:r>
            <a:endParaRPr lang="en-US" sz="1600" dirty="0"/>
          </a:p>
        </p:txBody>
      </p:sp>
      <p:sp>
        <p:nvSpPr>
          <p:cNvPr id="33" name="Shape 30"/>
          <p:cNvSpPr/>
          <p:nvPr/>
        </p:nvSpPr>
        <p:spPr>
          <a:xfrm>
            <a:off x="7928147" y="4946457"/>
            <a:ext cx="3943526" cy="1092300"/>
          </a:xfrm>
          <a:custGeom>
            <a:avLst/>
            <a:gdLst/>
            <a:ahLst/>
            <a:cxnLst/>
            <a:rect l="l" t="t" r="r" b="b"/>
            <a:pathLst>
              <a:path w="3943526" h="1092300">
                <a:moveTo>
                  <a:pt x="0" y="0"/>
                </a:moveTo>
                <a:lnTo>
                  <a:pt x="3943526" y="0"/>
                </a:lnTo>
                <a:lnTo>
                  <a:pt x="3943526" y="1092300"/>
                </a:lnTo>
                <a:lnTo>
                  <a:pt x="0" y="1092300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Text 31"/>
          <p:cNvSpPr/>
          <p:nvPr/>
        </p:nvSpPr>
        <p:spPr>
          <a:xfrm>
            <a:off x="8024526" y="5074963"/>
            <a:ext cx="3750767" cy="192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12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Écarts de performance</a:t>
            </a:r>
            <a:endParaRPr lang="en-US" sz="1600" dirty="0"/>
          </a:p>
        </p:txBody>
      </p:sp>
      <p:sp>
        <p:nvSpPr>
          <p:cNvPr id="35" name="Text 32"/>
          <p:cNvSpPr/>
          <p:nvPr/>
        </p:nvSpPr>
        <p:spPr>
          <a:xfrm>
            <a:off x="8008463" y="5331975"/>
            <a:ext cx="3782893" cy="2570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518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Les plus faibles d'Europe</a:t>
            </a:r>
            <a:endParaRPr lang="en-US" sz="1600" dirty="0"/>
          </a:p>
        </p:txBody>
      </p:sp>
      <p:sp>
        <p:nvSpPr>
          <p:cNvPr id="36" name="Text 33"/>
          <p:cNvSpPr/>
          <p:nvPr/>
        </p:nvSpPr>
        <p:spPr>
          <a:xfrm>
            <a:off x="8028542" y="5621113"/>
            <a:ext cx="3742735" cy="160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85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selon l'origine sociale</a:t>
            </a:r>
            <a:endParaRPr lang="en-US" sz="1600" dirty="0"/>
          </a:p>
        </p:txBody>
      </p:sp>
      <p:sp>
        <p:nvSpPr>
          <p:cNvPr id="37" name="Shape 34"/>
          <p:cNvSpPr/>
          <p:nvPr/>
        </p:nvSpPr>
        <p:spPr>
          <a:xfrm>
            <a:off x="3871241" y="6167263"/>
            <a:ext cx="7999494" cy="465834"/>
          </a:xfrm>
          <a:custGeom>
            <a:avLst/>
            <a:gdLst/>
            <a:ahLst/>
            <a:cxnLst/>
            <a:rect l="l" t="t" r="r" b="b"/>
            <a:pathLst>
              <a:path w="7999494" h="465834">
                <a:moveTo>
                  <a:pt x="0" y="0"/>
                </a:moveTo>
                <a:lnTo>
                  <a:pt x="7999494" y="0"/>
                </a:lnTo>
                <a:lnTo>
                  <a:pt x="7999494" y="465834"/>
                </a:lnTo>
                <a:lnTo>
                  <a:pt x="0" y="465834"/>
                </a:lnTo>
                <a:lnTo>
                  <a:pt x="0" y="0"/>
                </a:lnTo>
                <a:close/>
              </a:path>
            </a:pathLst>
          </a:custGeom>
          <a:solidFill>
            <a:srgbClr val="4A6C8C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Shape 35"/>
          <p:cNvSpPr/>
          <p:nvPr/>
        </p:nvSpPr>
        <p:spPr>
          <a:xfrm>
            <a:off x="3871241" y="6167263"/>
            <a:ext cx="32126" cy="465834"/>
          </a:xfrm>
          <a:custGeom>
            <a:avLst/>
            <a:gdLst/>
            <a:ahLst/>
            <a:cxnLst/>
            <a:rect l="l" t="t" r="r" b="b"/>
            <a:pathLst>
              <a:path w="32126" h="465834">
                <a:moveTo>
                  <a:pt x="0" y="0"/>
                </a:moveTo>
                <a:lnTo>
                  <a:pt x="32126" y="0"/>
                </a:lnTo>
                <a:lnTo>
                  <a:pt x="32126" y="465834"/>
                </a:lnTo>
                <a:lnTo>
                  <a:pt x="0" y="465834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9" name="Text 36"/>
          <p:cNvSpPr/>
          <p:nvPr/>
        </p:nvSpPr>
        <p:spPr>
          <a:xfrm>
            <a:off x="4015810" y="6295769"/>
            <a:ext cx="7790672" cy="2088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2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L'égalité des chances, ce n'est pas donner la même chose à tout le monde.</a:t>
            </a:r>
            <a:r>
              <a:rPr lang="en-US" sz="1012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C'est donner à chacun ce dont il a besoin pour réussir.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1142" y="371142"/>
            <a:ext cx="11514667" cy="1855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3" b="1" kern="0" spc="205" dirty="0">
                <a:solidFill>
                  <a:srgbClr val="6D8B7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06 • Résultats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71142" y="630941"/>
            <a:ext cx="11653845" cy="51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215" b="1" dirty="0">
                <a:solidFill>
                  <a:srgbClr val="4A6C8C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Résultats et Performances : Au-Delà des Classements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9699" y="1252603"/>
            <a:ext cx="4435142" cy="2783562"/>
          </a:xfrm>
          <a:custGeom>
            <a:avLst/>
            <a:gdLst/>
            <a:ahLst/>
            <a:cxnLst/>
            <a:rect l="l" t="t" r="r" b="b"/>
            <a:pathLst>
              <a:path w="4435142" h="2783562">
                <a:moveTo>
                  <a:pt x="0" y="0"/>
                </a:moveTo>
                <a:lnTo>
                  <a:pt x="4435142" y="0"/>
                </a:lnTo>
                <a:lnTo>
                  <a:pt x="4435142" y="2783562"/>
                </a:lnTo>
                <a:lnTo>
                  <a:pt x="0" y="27835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389699" y="1252603"/>
            <a:ext cx="37114" cy="2783562"/>
          </a:xfrm>
          <a:custGeom>
            <a:avLst/>
            <a:gdLst/>
            <a:ahLst/>
            <a:cxnLst/>
            <a:rect l="l" t="t" r="r" b="b"/>
            <a:pathLst>
              <a:path w="37114" h="2783562">
                <a:moveTo>
                  <a:pt x="0" y="0"/>
                </a:moveTo>
                <a:lnTo>
                  <a:pt x="37114" y="0"/>
                </a:lnTo>
                <a:lnTo>
                  <a:pt x="37114" y="2783562"/>
                </a:lnTo>
                <a:lnTo>
                  <a:pt x="0" y="2783562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593826" y="1410338"/>
            <a:ext cx="278356" cy="278356"/>
          </a:xfrm>
          <a:custGeom>
            <a:avLst/>
            <a:gdLst/>
            <a:ahLst/>
            <a:cxnLst/>
            <a:rect l="l" t="t" r="r" b="b"/>
            <a:pathLst>
              <a:path w="278356" h="278356">
                <a:moveTo>
                  <a:pt x="34795" y="34795"/>
                </a:moveTo>
                <a:cubicBezTo>
                  <a:pt x="34795" y="25172"/>
                  <a:pt x="27020" y="17397"/>
                  <a:pt x="17397" y="17397"/>
                </a:cubicBezTo>
                <a:cubicBezTo>
                  <a:pt x="7774" y="17397"/>
                  <a:pt x="0" y="25172"/>
                  <a:pt x="0" y="34795"/>
                </a:cubicBezTo>
                <a:lnTo>
                  <a:pt x="0" y="217466"/>
                </a:lnTo>
                <a:cubicBezTo>
                  <a:pt x="0" y="241496"/>
                  <a:pt x="19463" y="260959"/>
                  <a:pt x="43493" y="260959"/>
                </a:cubicBezTo>
                <a:lnTo>
                  <a:pt x="260959" y="260959"/>
                </a:lnTo>
                <a:cubicBezTo>
                  <a:pt x="270582" y="260959"/>
                  <a:pt x="278356" y="253185"/>
                  <a:pt x="278356" y="243562"/>
                </a:cubicBezTo>
                <a:cubicBezTo>
                  <a:pt x="278356" y="233939"/>
                  <a:pt x="270582" y="226164"/>
                  <a:pt x="260959" y="226164"/>
                </a:cubicBezTo>
                <a:lnTo>
                  <a:pt x="43493" y="226164"/>
                </a:lnTo>
                <a:cubicBezTo>
                  <a:pt x="38709" y="226164"/>
                  <a:pt x="34795" y="222250"/>
                  <a:pt x="34795" y="217466"/>
                </a:cubicBezTo>
                <a:lnTo>
                  <a:pt x="34795" y="34795"/>
                </a:lnTo>
                <a:close/>
                <a:moveTo>
                  <a:pt x="255848" y="81876"/>
                </a:moveTo>
                <a:cubicBezTo>
                  <a:pt x="262644" y="75080"/>
                  <a:pt x="262644" y="64044"/>
                  <a:pt x="255848" y="57248"/>
                </a:cubicBezTo>
                <a:cubicBezTo>
                  <a:pt x="249053" y="50452"/>
                  <a:pt x="238016" y="50452"/>
                  <a:pt x="231220" y="57248"/>
                </a:cubicBezTo>
                <a:lnTo>
                  <a:pt x="173973" y="114550"/>
                </a:lnTo>
                <a:lnTo>
                  <a:pt x="142766" y="83398"/>
                </a:lnTo>
                <a:cubicBezTo>
                  <a:pt x="135970" y="76602"/>
                  <a:pt x="124934" y="76602"/>
                  <a:pt x="118138" y="83398"/>
                </a:cubicBezTo>
                <a:lnTo>
                  <a:pt x="65946" y="135590"/>
                </a:lnTo>
                <a:cubicBezTo>
                  <a:pt x="59151" y="142386"/>
                  <a:pt x="59151" y="153422"/>
                  <a:pt x="65946" y="160218"/>
                </a:cubicBezTo>
                <a:cubicBezTo>
                  <a:pt x="72742" y="167014"/>
                  <a:pt x="83779" y="167014"/>
                  <a:pt x="90574" y="160218"/>
                </a:cubicBezTo>
                <a:lnTo>
                  <a:pt x="130479" y="120313"/>
                </a:lnTo>
                <a:lnTo>
                  <a:pt x="161686" y="151519"/>
                </a:lnTo>
                <a:cubicBezTo>
                  <a:pt x="168482" y="158315"/>
                  <a:pt x="179518" y="158315"/>
                  <a:pt x="186314" y="151519"/>
                </a:cubicBezTo>
                <a:lnTo>
                  <a:pt x="255903" y="8193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Text 5"/>
          <p:cNvSpPr/>
          <p:nvPr/>
        </p:nvSpPr>
        <p:spPr>
          <a:xfrm>
            <a:off x="1016000" y="1401059"/>
            <a:ext cx="2124785" cy="2969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53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Résultats PISA 2022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56712" y="1809315"/>
            <a:ext cx="4193900" cy="4824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69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 Finlande reste </a:t>
            </a:r>
            <a:r>
              <a:rPr lang="en-US" sz="1169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au-dessus de la moyenne OCDE</a:t>
            </a:r>
            <a:r>
              <a:rPr lang="en-US" sz="1169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dans les trois domaines. Tous les pays ont baissé après la COVID.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56712" y="2403142"/>
            <a:ext cx="4119671" cy="445370"/>
          </a:xfrm>
          <a:custGeom>
            <a:avLst/>
            <a:gdLst/>
            <a:ahLst/>
            <a:cxnLst/>
            <a:rect l="l" t="t" r="r" b="b"/>
            <a:pathLst>
              <a:path w="4119671" h="445370">
                <a:moveTo>
                  <a:pt x="0" y="0"/>
                </a:moveTo>
                <a:lnTo>
                  <a:pt x="4119671" y="0"/>
                </a:lnTo>
                <a:lnTo>
                  <a:pt x="4119671" y="445370"/>
                </a:lnTo>
                <a:lnTo>
                  <a:pt x="0" y="445370"/>
                </a:lnTo>
                <a:lnTo>
                  <a:pt x="0" y="0"/>
                </a:lnTo>
                <a:close/>
              </a:path>
            </a:pathLst>
          </a:custGeom>
          <a:solidFill>
            <a:srgbClr val="4A6C8C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630941" y="2514484"/>
            <a:ext cx="1122703" cy="222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9" b="1" dirty="0">
                <a:solidFill>
                  <a:srgbClr val="4A6C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Mathématiques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704849" y="2514484"/>
            <a:ext cx="612384" cy="222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9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Finlande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354037" y="2477370"/>
            <a:ext cx="473205" cy="2969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53" b="1" dirty="0">
                <a:solidFill>
                  <a:srgbClr val="4A6C8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484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828944" y="2514484"/>
            <a:ext cx="844347" cy="222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9" dirty="0">
                <a:solidFill>
                  <a:srgbClr val="3D4045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(OCDE: 472)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56712" y="2922740"/>
            <a:ext cx="4119671" cy="445370"/>
          </a:xfrm>
          <a:custGeom>
            <a:avLst/>
            <a:gdLst/>
            <a:ahLst/>
            <a:cxnLst/>
            <a:rect l="l" t="t" r="r" b="b"/>
            <a:pathLst>
              <a:path w="4119671" h="445370">
                <a:moveTo>
                  <a:pt x="0" y="0"/>
                </a:moveTo>
                <a:lnTo>
                  <a:pt x="4119671" y="0"/>
                </a:lnTo>
                <a:lnTo>
                  <a:pt x="4119671" y="445370"/>
                </a:lnTo>
                <a:lnTo>
                  <a:pt x="0" y="445370"/>
                </a:lnTo>
                <a:lnTo>
                  <a:pt x="0" y="0"/>
                </a:lnTo>
                <a:close/>
              </a:path>
            </a:pathLst>
          </a:custGeom>
          <a:solidFill>
            <a:srgbClr val="6D8B74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3"/>
          <p:cNvSpPr/>
          <p:nvPr/>
        </p:nvSpPr>
        <p:spPr>
          <a:xfrm>
            <a:off x="630941" y="3034082"/>
            <a:ext cx="584548" cy="222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9" b="1" dirty="0">
                <a:solidFill>
                  <a:srgbClr val="6D8B7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Lecture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2702993" y="3034082"/>
            <a:ext cx="612384" cy="222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9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Finlande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352181" y="2996968"/>
            <a:ext cx="473205" cy="2969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53" b="1" dirty="0">
                <a:solidFill>
                  <a:srgbClr val="6D8B74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490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822758" y="3034082"/>
            <a:ext cx="853626" cy="222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9" dirty="0">
                <a:solidFill>
                  <a:srgbClr val="3D4045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(OCDE: 476)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56712" y="3442338"/>
            <a:ext cx="4119671" cy="445370"/>
          </a:xfrm>
          <a:custGeom>
            <a:avLst/>
            <a:gdLst/>
            <a:ahLst/>
            <a:cxnLst/>
            <a:rect l="l" t="t" r="r" b="b"/>
            <a:pathLst>
              <a:path w="4119671" h="445370">
                <a:moveTo>
                  <a:pt x="0" y="0"/>
                </a:moveTo>
                <a:lnTo>
                  <a:pt x="4119671" y="0"/>
                </a:lnTo>
                <a:lnTo>
                  <a:pt x="4119671" y="445370"/>
                </a:lnTo>
                <a:lnTo>
                  <a:pt x="0" y="445370"/>
                </a:lnTo>
                <a:lnTo>
                  <a:pt x="0" y="0"/>
                </a:lnTo>
                <a:close/>
              </a:path>
            </a:pathLst>
          </a:custGeom>
          <a:solidFill>
            <a:srgbClr val="D87C4A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0" name="Text 18"/>
          <p:cNvSpPr/>
          <p:nvPr/>
        </p:nvSpPr>
        <p:spPr>
          <a:xfrm>
            <a:off x="630941" y="3553680"/>
            <a:ext cx="668055" cy="222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9" b="1" dirty="0">
                <a:solidFill>
                  <a:srgbClr val="D87C4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Sciences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2799026" y="3553680"/>
            <a:ext cx="612384" cy="222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9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Finlande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3448214" y="3516566"/>
            <a:ext cx="361863" cy="2969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53" b="1" dirty="0">
                <a:solidFill>
                  <a:srgbClr val="D87C4A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511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809768" y="3553680"/>
            <a:ext cx="862904" cy="222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9" dirty="0">
                <a:solidFill>
                  <a:srgbClr val="3D4045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(OCDE: 485)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371142" y="4147507"/>
            <a:ext cx="4453699" cy="1902100"/>
          </a:xfrm>
          <a:custGeom>
            <a:avLst/>
            <a:gdLst/>
            <a:ahLst/>
            <a:cxnLst/>
            <a:rect l="l" t="t" r="r" b="b"/>
            <a:pathLst>
              <a:path w="4453699" h="1902100">
                <a:moveTo>
                  <a:pt x="0" y="0"/>
                </a:moveTo>
                <a:lnTo>
                  <a:pt x="4453699" y="0"/>
                </a:lnTo>
                <a:lnTo>
                  <a:pt x="4453699" y="1902100"/>
                </a:lnTo>
                <a:lnTo>
                  <a:pt x="0" y="1902100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Shape 23"/>
          <p:cNvSpPr/>
          <p:nvPr/>
        </p:nvSpPr>
        <p:spPr>
          <a:xfrm>
            <a:off x="556712" y="4305242"/>
            <a:ext cx="278356" cy="278356"/>
          </a:xfrm>
          <a:custGeom>
            <a:avLst/>
            <a:gdLst/>
            <a:ahLst/>
            <a:cxnLst/>
            <a:rect l="l" t="t" r="r" b="b"/>
            <a:pathLst>
              <a:path w="278356" h="278356">
                <a:moveTo>
                  <a:pt x="121781" y="0"/>
                </a:moveTo>
                <a:cubicBezTo>
                  <a:pt x="140972" y="0"/>
                  <a:pt x="156575" y="11689"/>
                  <a:pt x="156575" y="26096"/>
                </a:cubicBezTo>
                <a:cubicBezTo>
                  <a:pt x="156575" y="31750"/>
                  <a:pt x="154183" y="36969"/>
                  <a:pt x="150051" y="41264"/>
                </a:cubicBezTo>
                <a:cubicBezTo>
                  <a:pt x="146463" y="45015"/>
                  <a:pt x="143527" y="49582"/>
                  <a:pt x="143527" y="54801"/>
                </a:cubicBezTo>
                <a:cubicBezTo>
                  <a:pt x="143527" y="62956"/>
                  <a:pt x="150160" y="69589"/>
                  <a:pt x="158315" y="69589"/>
                </a:cubicBezTo>
                <a:lnTo>
                  <a:pt x="182671" y="69589"/>
                </a:lnTo>
                <a:cubicBezTo>
                  <a:pt x="197078" y="69589"/>
                  <a:pt x="208767" y="81278"/>
                  <a:pt x="208767" y="95685"/>
                </a:cubicBezTo>
                <a:lnTo>
                  <a:pt x="208767" y="120041"/>
                </a:lnTo>
                <a:cubicBezTo>
                  <a:pt x="208767" y="128196"/>
                  <a:pt x="215400" y="134829"/>
                  <a:pt x="223555" y="134829"/>
                </a:cubicBezTo>
                <a:cubicBezTo>
                  <a:pt x="228720" y="134829"/>
                  <a:pt x="233341" y="131893"/>
                  <a:pt x="237092" y="128305"/>
                </a:cubicBezTo>
                <a:cubicBezTo>
                  <a:pt x="241387" y="124227"/>
                  <a:pt x="246606" y="121781"/>
                  <a:pt x="252260" y="121781"/>
                </a:cubicBezTo>
                <a:cubicBezTo>
                  <a:pt x="266667" y="121781"/>
                  <a:pt x="278356" y="137384"/>
                  <a:pt x="278356" y="156575"/>
                </a:cubicBezTo>
                <a:cubicBezTo>
                  <a:pt x="278356" y="175767"/>
                  <a:pt x="266667" y="191370"/>
                  <a:pt x="252260" y="191370"/>
                </a:cubicBezTo>
                <a:cubicBezTo>
                  <a:pt x="246606" y="191370"/>
                  <a:pt x="241333" y="188978"/>
                  <a:pt x="237092" y="184846"/>
                </a:cubicBezTo>
                <a:cubicBezTo>
                  <a:pt x="233341" y="181258"/>
                  <a:pt x="228774" y="178322"/>
                  <a:pt x="223555" y="178322"/>
                </a:cubicBezTo>
                <a:cubicBezTo>
                  <a:pt x="215400" y="178322"/>
                  <a:pt x="208767" y="184955"/>
                  <a:pt x="208767" y="193110"/>
                </a:cubicBezTo>
                <a:lnTo>
                  <a:pt x="208767" y="252260"/>
                </a:lnTo>
                <a:cubicBezTo>
                  <a:pt x="208767" y="266667"/>
                  <a:pt x="197078" y="278356"/>
                  <a:pt x="182671" y="278356"/>
                </a:cubicBezTo>
                <a:lnTo>
                  <a:pt x="151791" y="278356"/>
                </a:lnTo>
                <a:cubicBezTo>
                  <a:pt x="144832" y="278356"/>
                  <a:pt x="139178" y="272702"/>
                  <a:pt x="139178" y="265743"/>
                </a:cubicBezTo>
                <a:cubicBezTo>
                  <a:pt x="139178" y="260741"/>
                  <a:pt x="142331" y="256338"/>
                  <a:pt x="146354" y="253348"/>
                </a:cubicBezTo>
                <a:cubicBezTo>
                  <a:pt x="152661" y="248618"/>
                  <a:pt x="156575" y="242094"/>
                  <a:pt x="156575" y="234863"/>
                </a:cubicBezTo>
                <a:cubicBezTo>
                  <a:pt x="156575" y="220456"/>
                  <a:pt x="140972" y="208767"/>
                  <a:pt x="121781" y="208767"/>
                </a:cubicBezTo>
                <a:cubicBezTo>
                  <a:pt x="102589" y="208767"/>
                  <a:pt x="86986" y="220456"/>
                  <a:pt x="86986" y="234863"/>
                </a:cubicBezTo>
                <a:cubicBezTo>
                  <a:pt x="86986" y="242094"/>
                  <a:pt x="90901" y="248618"/>
                  <a:pt x="97207" y="253348"/>
                </a:cubicBezTo>
                <a:cubicBezTo>
                  <a:pt x="101230" y="256338"/>
                  <a:pt x="104384" y="260687"/>
                  <a:pt x="104384" y="265743"/>
                </a:cubicBezTo>
                <a:cubicBezTo>
                  <a:pt x="104384" y="272702"/>
                  <a:pt x="98729" y="278356"/>
                  <a:pt x="91771" y="278356"/>
                </a:cubicBezTo>
                <a:lnTo>
                  <a:pt x="26096" y="278356"/>
                </a:lnTo>
                <a:cubicBezTo>
                  <a:pt x="11689" y="278356"/>
                  <a:pt x="0" y="266667"/>
                  <a:pt x="0" y="252260"/>
                </a:cubicBezTo>
                <a:lnTo>
                  <a:pt x="0" y="186586"/>
                </a:lnTo>
                <a:cubicBezTo>
                  <a:pt x="0" y="179627"/>
                  <a:pt x="5654" y="173973"/>
                  <a:pt x="12613" y="173973"/>
                </a:cubicBezTo>
                <a:cubicBezTo>
                  <a:pt x="17615" y="173973"/>
                  <a:pt x="22018" y="177126"/>
                  <a:pt x="25009" y="181149"/>
                </a:cubicBezTo>
                <a:cubicBezTo>
                  <a:pt x="29738" y="187455"/>
                  <a:pt x="36262" y="191370"/>
                  <a:pt x="43493" y="191370"/>
                </a:cubicBezTo>
                <a:cubicBezTo>
                  <a:pt x="57900" y="191370"/>
                  <a:pt x="69589" y="175767"/>
                  <a:pt x="69589" y="156575"/>
                </a:cubicBezTo>
                <a:cubicBezTo>
                  <a:pt x="69589" y="137384"/>
                  <a:pt x="57900" y="121781"/>
                  <a:pt x="43493" y="121781"/>
                </a:cubicBezTo>
                <a:cubicBezTo>
                  <a:pt x="36262" y="121781"/>
                  <a:pt x="29738" y="125695"/>
                  <a:pt x="25009" y="132002"/>
                </a:cubicBezTo>
                <a:cubicBezTo>
                  <a:pt x="22018" y="136025"/>
                  <a:pt x="17669" y="139178"/>
                  <a:pt x="12613" y="139178"/>
                </a:cubicBezTo>
                <a:cubicBezTo>
                  <a:pt x="5654" y="139178"/>
                  <a:pt x="0" y="133524"/>
                  <a:pt x="0" y="126565"/>
                </a:cubicBezTo>
                <a:lnTo>
                  <a:pt x="0" y="95685"/>
                </a:lnTo>
                <a:cubicBezTo>
                  <a:pt x="0" y="81278"/>
                  <a:pt x="11689" y="69589"/>
                  <a:pt x="26096" y="69589"/>
                </a:cubicBezTo>
                <a:lnTo>
                  <a:pt x="85247" y="69589"/>
                </a:lnTo>
                <a:cubicBezTo>
                  <a:pt x="93402" y="69589"/>
                  <a:pt x="100034" y="62956"/>
                  <a:pt x="100034" y="54801"/>
                </a:cubicBezTo>
                <a:cubicBezTo>
                  <a:pt x="100034" y="49637"/>
                  <a:pt x="97098" y="45015"/>
                  <a:pt x="93510" y="41264"/>
                </a:cubicBezTo>
                <a:cubicBezTo>
                  <a:pt x="89433" y="36969"/>
                  <a:pt x="86986" y="31750"/>
                  <a:pt x="86986" y="26096"/>
                </a:cubicBezTo>
                <a:cubicBezTo>
                  <a:pt x="86986" y="11689"/>
                  <a:pt x="102589" y="0"/>
                  <a:pt x="121781" y="0"/>
                </a:cubicBezTo>
                <a:close/>
              </a:path>
            </a:pathLst>
          </a:custGeom>
          <a:solidFill>
            <a:srgbClr val="F8F6F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Text 24"/>
          <p:cNvSpPr/>
          <p:nvPr/>
        </p:nvSpPr>
        <p:spPr>
          <a:xfrm>
            <a:off x="978886" y="4295963"/>
            <a:ext cx="2384584" cy="2969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53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 paradoxe finlandais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565991" y="4722776"/>
            <a:ext cx="139178" cy="185571"/>
          </a:xfrm>
          <a:custGeom>
            <a:avLst/>
            <a:gdLst/>
            <a:ahLst/>
            <a:cxnLst/>
            <a:rect l="l" t="t" r="r" b="b"/>
            <a:pathLst>
              <a:path w="139178" h="185571">
                <a:moveTo>
                  <a:pt x="61398" y="182164"/>
                </a:moveTo>
                <a:cubicBezTo>
                  <a:pt x="65928" y="186694"/>
                  <a:pt x="73286" y="186694"/>
                  <a:pt x="77816" y="182164"/>
                </a:cubicBezTo>
                <a:lnTo>
                  <a:pt x="135807" y="124173"/>
                </a:lnTo>
                <a:cubicBezTo>
                  <a:pt x="140338" y="119642"/>
                  <a:pt x="140338" y="112285"/>
                  <a:pt x="135807" y="107754"/>
                </a:cubicBezTo>
                <a:cubicBezTo>
                  <a:pt x="131277" y="103224"/>
                  <a:pt x="123919" y="103224"/>
                  <a:pt x="119389" y="107754"/>
                </a:cubicBezTo>
                <a:lnTo>
                  <a:pt x="81187" y="145956"/>
                </a:lnTo>
                <a:lnTo>
                  <a:pt x="81187" y="11598"/>
                </a:lnTo>
                <a:cubicBezTo>
                  <a:pt x="81187" y="5183"/>
                  <a:pt x="76004" y="0"/>
                  <a:pt x="69589" y="0"/>
                </a:cubicBezTo>
                <a:cubicBezTo>
                  <a:pt x="63174" y="0"/>
                  <a:pt x="57991" y="5183"/>
                  <a:pt x="57991" y="11598"/>
                </a:cubicBezTo>
                <a:lnTo>
                  <a:pt x="57991" y="145956"/>
                </a:lnTo>
                <a:lnTo>
                  <a:pt x="19789" y="107754"/>
                </a:lnTo>
                <a:cubicBezTo>
                  <a:pt x="15259" y="103224"/>
                  <a:pt x="7901" y="103224"/>
                  <a:pt x="3371" y="107754"/>
                </a:cubicBezTo>
                <a:cubicBezTo>
                  <a:pt x="-1160" y="112285"/>
                  <a:pt x="-1160" y="119642"/>
                  <a:pt x="3371" y="124173"/>
                </a:cubicBezTo>
                <a:lnTo>
                  <a:pt x="61362" y="182164"/>
                </a:lnTo>
                <a:close/>
              </a:path>
            </a:pathLst>
          </a:custGeom>
          <a:solidFill>
            <a:srgbClr val="F8F6F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8" name="Text 26"/>
          <p:cNvSpPr/>
          <p:nvPr/>
        </p:nvSpPr>
        <p:spPr>
          <a:xfrm>
            <a:off x="862904" y="4704219"/>
            <a:ext cx="2597991" cy="222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9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Moins d'heures de cours (4-5h vs 6-7h)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565991" y="5019689"/>
            <a:ext cx="139178" cy="185571"/>
          </a:xfrm>
          <a:custGeom>
            <a:avLst/>
            <a:gdLst/>
            <a:ahLst/>
            <a:cxnLst/>
            <a:rect l="l" t="t" r="r" b="b"/>
            <a:pathLst>
              <a:path w="139178" h="185571">
                <a:moveTo>
                  <a:pt x="61398" y="182164"/>
                </a:moveTo>
                <a:cubicBezTo>
                  <a:pt x="65928" y="186694"/>
                  <a:pt x="73286" y="186694"/>
                  <a:pt x="77816" y="182164"/>
                </a:cubicBezTo>
                <a:lnTo>
                  <a:pt x="135807" y="124173"/>
                </a:lnTo>
                <a:cubicBezTo>
                  <a:pt x="140338" y="119642"/>
                  <a:pt x="140338" y="112285"/>
                  <a:pt x="135807" y="107754"/>
                </a:cubicBezTo>
                <a:cubicBezTo>
                  <a:pt x="131277" y="103224"/>
                  <a:pt x="123919" y="103224"/>
                  <a:pt x="119389" y="107754"/>
                </a:cubicBezTo>
                <a:lnTo>
                  <a:pt x="81187" y="145956"/>
                </a:lnTo>
                <a:lnTo>
                  <a:pt x="81187" y="11598"/>
                </a:lnTo>
                <a:cubicBezTo>
                  <a:pt x="81187" y="5183"/>
                  <a:pt x="76004" y="0"/>
                  <a:pt x="69589" y="0"/>
                </a:cubicBezTo>
                <a:cubicBezTo>
                  <a:pt x="63174" y="0"/>
                  <a:pt x="57991" y="5183"/>
                  <a:pt x="57991" y="11598"/>
                </a:cubicBezTo>
                <a:lnTo>
                  <a:pt x="57991" y="145956"/>
                </a:lnTo>
                <a:lnTo>
                  <a:pt x="19789" y="107754"/>
                </a:lnTo>
                <a:cubicBezTo>
                  <a:pt x="15259" y="103224"/>
                  <a:pt x="7901" y="103224"/>
                  <a:pt x="3371" y="107754"/>
                </a:cubicBezTo>
                <a:cubicBezTo>
                  <a:pt x="-1160" y="112285"/>
                  <a:pt x="-1160" y="119642"/>
                  <a:pt x="3371" y="124173"/>
                </a:cubicBezTo>
                <a:lnTo>
                  <a:pt x="61362" y="182164"/>
                </a:lnTo>
                <a:close/>
              </a:path>
            </a:pathLst>
          </a:custGeom>
          <a:solidFill>
            <a:srgbClr val="F8F6F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Text 28"/>
          <p:cNvSpPr/>
          <p:nvPr/>
        </p:nvSpPr>
        <p:spPr>
          <a:xfrm>
            <a:off x="862904" y="5001132"/>
            <a:ext cx="1169096" cy="222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9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Moins de devoirs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565991" y="5316603"/>
            <a:ext cx="139178" cy="185571"/>
          </a:xfrm>
          <a:custGeom>
            <a:avLst/>
            <a:gdLst/>
            <a:ahLst/>
            <a:cxnLst/>
            <a:rect l="l" t="t" r="r" b="b"/>
            <a:pathLst>
              <a:path w="139178" h="185571">
                <a:moveTo>
                  <a:pt x="61398" y="182164"/>
                </a:moveTo>
                <a:cubicBezTo>
                  <a:pt x="65928" y="186694"/>
                  <a:pt x="73286" y="186694"/>
                  <a:pt x="77816" y="182164"/>
                </a:cubicBezTo>
                <a:lnTo>
                  <a:pt x="135807" y="124173"/>
                </a:lnTo>
                <a:cubicBezTo>
                  <a:pt x="140338" y="119642"/>
                  <a:pt x="140338" y="112285"/>
                  <a:pt x="135807" y="107754"/>
                </a:cubicBezTo>
                <a:cubicBezTo>
                  <a:pt x="131277" y="103224"/>
                  <a:pt x="123919" y="103224"/>
                  <a:pt x="119389" y="107754"/>
                </a:cubicBezTo>
                <a:lnTo>
                  <a:pt x="81187" y="145956"/>
                </a:lnTo>
                <a:lnTo>
                  <a:pt x="81187" y="11598"/>
                </a:lnTo>
                <a:cubicBezTo>
                  <a:pt x="81187" y="5183"/>
                  <a:pt x="76004" y="0"/>
                  <a:pt x="69589" y="0"/>
                </a:cubicBezTo>
                <a:cubicBezTo>
                  <a:pt x="63174" y="0"/>
                  <a:pt x="57991" y="5183"/>
                  <a:pt x="57991" y="11598"/>
                </a:cubicBezTo>
                <a:lnTo>
                  <a:pt x="57991" y="145956"/>
                </a:lnTo>
                <a:lnTo>
                  <a:pt x="19789" y="107754"/>
                </a:lnTo>
                <a:cubicBezTo>
                  <a:pt x="15259" y="103224"/>
                  <a:pt x="7901" y="103224"/>
                  <a:pt x="3371" y="107754"/>
                </a:cubicBezTo>
                <a:cubicBezTo>
                  <a:pt x="-1160" y="112285"/>
                  <a:pt x="-1160" y="119642"/>
                  <a:pt x="3371" y="124173"/>
                </a:cubicBezTo>
                <a:lnTo>
                  <a:pt x="61362" y="182164"/>
                </a:lnTo>
                <a:close/>
              </a:path>
            </a:pathLst>
          </a:custGeom>
          <a:solidFill>
            <a:srgbClr val="F8F6F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Text 30"/>
          <p:cNvSpPr/>
          <p:nvPr/>
        </p:nvSpPr>
        <p:spPr>
          <a:xfrm>
            <a:off x="862904" y="5298046"/>
            <a:ext cx="1243324" cy="222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9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Moins de pression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519598" y="5598670"/>
            <a:ext cx="4156785" cy="7423"/>
          </a:xfrm>
          <a:custGeom>
            <a:avLst/>
            <a:gdLst/>
            <a:ahLst/>
            <a:cxnLst/>
            <a:rect l="l" t="t" r="r" b="b"/>
            <a:pathLst>
              <a:path w="4156785" h="7423">
                <a:moveTo>
                  <a:pt x="0" y="0"/>
                </a:moveTo>
                <a:lnTo>
                  <a:pt x="4156785" y="0"/>
                </a:lnTo>
                <a:lnTo>
                  <a:pt x="4156785" y="7423"/>
                </a:lnTo>
                <a:lnTo>
                  <a:pt x="0" y="742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Shape 32"/>
          <p:cNvSpPr/>
          <p:nvPr/>
        </p:nvSpPr>
        <p:spPr>
          <a:xfrm>
            <a:off x="565991" y="5695165"/>
            <a:ext cx="139178" cy="185571"/>
          </a:xfrm>
          <a:custGeom>
            <a:avLst/>
            <a:gdLst/>
            <a:ahLst/>
            <a:cxnLst/>
            <a:rect l="l" t="t" r="r" b="b"/>
            <a:pathLst>
              <a:path w="139178" h="185571">
                <a:moveTo>
                  <a:pt x="77780" y="6307"/>
                </a:moveTo>
                <a:cubicBezTo>
                  <a:pt x="73250" y="1776"/>
                  <a:pt x="65892" y="1776"/>
                  <a:pt x="61362" y="6307"/>
                </a:cubicBezTo>
                <a:lnTo>
                  <a:pt x="3371" y="64297"/>
                </a:lnTo>
                <a:cubicBezTo>
                  <a:pt x="-1160" y="68828"/>
                  <a:pt x="-1160" y="76186"/>
                  <a:pt x="3371" y="80716"/>
                </a:cubicBezTo>
                <a:cubicBezTo>
                  <a:pt x="7901" y="85247"/>
                  <a:pt x="15259" y="85247"/>
                  <a:pt x="19789" y="80716"/>
                </a:cubicBezTo>
                <a:lnTo>
                  <a:pt x="57991" y="42515"/>
                </a:lnTo>
                <a:lnTo>
                  <a:pt x="57991" y="176872"/>
                </a:lnTo>
                <a:cubicBezTo>
                  <a:pt x="57991" y="183287"/>
                  <a:pt x="63174" y="188470"/>
                  <a:pt x="69589" y="188470"/>
                </a:cubicBezTo>
                <a:cubicBezTo>
                  <a:pt x="76004" y="188470"/>
                  <a:pt x="81187" y="183287"/>
                  <a:pt x="81187" y="176872"/>
                </a:cubicBezTo>
                <a:lnTo>
                  <a:pt x="81187" y="42515"/>
                </a:lnTo>
                <a:lnTo>
                  <a:pt x="119389" y="80716"/>
                </a:lnTo>
                <a:cubicBezTo>
                  <a:pt x="123919" y="85247"/>
                  <a:pt x="131277" y="85247"/>
                  <a:pt x="135807" y="80716"/>
                </a:cubicBezTo>
                <a:cubicBezTo>
                  <a:pt x="140338" y="76186"/>
                  <a:pt x="140338" y="68828"/>
                  <a:pt x="135807" y="64297"/>
                </a:cubicBezTo>
                <a:lnTo>
                  <a:pt x="77816" y="6307"/>
                </a:lnTo>
                <a:close/>
              </a:path>
            </a:pathLst>
          </a:custGeom>
          <a:solidFill>
            <a:srgbClr val="F8F6F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5" name="Text 33"/>
          <p:cNvSpPr/>
          <p:nvPr/>
        </p:nvSpPr>
        <p:spPr>
          <a:xfrm>
            <a:off x="862904" y="5676608"/>
            <a:ext cx="1317553" cy="222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9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Meilleurs résultats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371142" y="6159092"/>
            <a:ext cx="2171178" cy="705169"/>
          </a:xfrm>
          <a:custGeom>
            <a:avLst/>
            <a:gdLst/>
            <a:ahLst/>
            <a:cxnLst/>
            <a:rect l="l" t="t" r="r" b="b"/>
            <a:pathLst>
              <a:path w="2171178" h="705169">
                <a:moveTo>
                  <a:pt x="0" y="0"/>
                </a:moveTo>
                <a:lnTo>
                  <a:pt x="2171178" y="0"/>
                </a:lnTo>
                <a:lnTo>
                  <a:pt x="2171178" y="705169"/>
                </a:lnTo>
                <a:lnTo>
                  <a:pt x="0" y="705169"/>
                </a:lnTo>
                <a:lnTo>
                  <a:pt x="0" y="0"/>
                </a:ln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7" name="Text 35"/>
          <p:cNvSpPr/>
          <p:nvPr/>
        </p:nvSpPr>
        <p:spPr>
          <a:xfrm>
            <a:off x="450009" y="6270435"/>
            <a:ext cx="2013443" cy="1855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23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Bien-être des élèves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440731" y="6493120"/>
            <a:ext cx="2032000" cy="25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15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Parmi les moins stressés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2653662" y="6159092"/>
            <a:ext cx="2171178" cy="705169"/>
          </a:xfrm>
          <a:custGeom>
            <a:avLst/>
            <a:gdLst/>
            <a:ahLst/>
            <a:cxnLst/>
            <a:rect l="l" t="t" r="r" b="b"/>
            <a:pathLst>
              <a:path w="2171178" h="705169">
                <a:moveTo>
                  <a:pt x="0" y="0"/>
                </a:moveTo>
                <a:lnTo>
                  <a:pt x="2171178" y="0"/>
                </a:lnTo>
                <a:lnTo>
                  <a:pt x="2171178" y="705169"/>
                </a:lnTo>
                <a:lnTo>
                  <a:pt x="0" y="705169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0" name="Text 38"/>
          <p:cNvSpPr/>
          <p:nvPr/>
        </p:nvSpPr>
        <p:spPr>
          <a:xfrm>
            <a:off x="2732530" y="6270435"/>
            <a:ext cx="2013443" cy="1855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23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Échec scolaire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2723251" y="6493120"/>
            <a:ext cx="2032000" cy="25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15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7% vs 25% OCDE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5010411" y="1252603"/>
            <a:ext cx="6810447" cy="4147507"/>
          </a:xfrm>
          <a:custGeom>
            <a:avLst/>
            <a:gdLst/>
            <a:ahLst/>
            <a:cxnLst/>
            <a:rect l="l" t="t" r="r" b="b"/>
            <a:pathLst>
              <a:path w="6810447" h="4147507">
                <a:moveTo>
                  <a:pt x="0" y="0"/>
                </a:moveTo>
                <a:lnTo>
                  <a:pt x="6810447" y="0"/>
                </a:lnTo>
                <a:lnTo>
                  <a:pt x="6810447" y="4147507"/>
                </a:lnTo>
                <a:lnTo>
                  <a:pt x="0" y="4147507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3" name="Shape 41"/>
          <p:cNvSpPr/>
          <p:nvPr/>
        </p:nvSpPr>
        <p:spPr>
          <a:xfrm>
            <a:off x="5267890" y="2165615"/>
            <a:ext cx="208767" cy="278356"/>
          </a:xfrm>
          <a:custGeom>
            <a:avLst/>
            <a:gdLst/>
            <a:ahLst/>
            <a:cxnLst/>
            <a:rect l="l" t="t" r="r" b="b"/>
            <a:pathLst>
              <a:path w="208767" h="278356">
                <a:moveTo>
                  <a:pt x="159239" y="208767"/>
                </a:moveTo>
                <a:cubicBezTo>
                  <a:pt x="163208" y="196643"/>
                  <a:pt x="171146" y="185661"/>
                  <a:pt x="180116" y="176202"/>
                </a:cubicBezTo>
                <a:cubicBezTo>
                  <a:pt x="197894" y="157500"/>
                  <a:pt x="208767" y="132219"/>
                  <a:pt x="208767" y="104384"/>
                </a:cubicBezTo>
                <a:cubicBezTo>
                  <a:pt x="208767" y="46755"/>
                  <a:pt x="162012" y="0"/>
                  <a:pt x="104384" y="0"/>
                </a:cubicBezTo>
                <a:cubicBezTo>
                  <a:pt x="46755" y="0"/>
                  <a:pt x="0" y="46755"/>
                  <a:pt x="0" y="104384"/>
                </a:cubicBezTo>
                <a:cubicBezTo>
                  <a:pt x="0" y="132219"/>
                  <a:pt x="10873" y="157500"/>
                  <a:pt x="28651" y="176202"/>
                </a:cubicBezTo>
                <a:cubicBezTo>
                  <a:pt x="37622" y="185661"/>
                  <a:pt x="45613" y="196643"/>
                  <a:pt x="49528" y="208767"/>
                </a:cubicBezTo>
                <a:lnTo>
                  <a:pt x="159185" y="208767"/>
                </a:lnTo>
                <a:close/>
                <a:moveTo>
                  <a:pt x="156575" y="234863"/>
                </a:moveTo>
                <a:lnTo>
                  <a:pt x="52192" y="234863"/>
                </a:lnTo>
                <a:lnTo>
                  <a:pt x="52192" y="243562"/>
                </a:lnTo>
                <a:cubicBezTo>
                  <a:pt x="52192" y="267592"/>
                  <a:pt x="71655" y="287055"/>
                  <a:pt x="95685" y="287055"/>
                </a:cubicBezTo>
                <a:lnTo>
                  <a:pt x="113082" y="287055"/>
                </a:lnTo>
                <a:cubicBezTo>
                  <a:pt x="137112" y="287055"/>
                  <a:pt x="156575" y="267592"/>
                  <a:pt x="156575" y="243562"/>
                </a:cubicBezTo>
                <a:lnTo>
                  <a:pt x="156575" y="234863"/>
                </a:lnTo>
                <a:close/>
                <a:moveTo>
                  <a:pt x="100034" y="60890"/>
                </a:moveTo>
                <a:cubicBezTo>
                  <a:pt x="78396" y="60890"/>
                  <a:pt x="60890" y="78396"/>
                  <a:pt x="60890" y="100034"/>
                </a:cubicBezTo>
                <a:cubicBezTo>
                  <a:pt x="60890" y="107265"/>
                  <a:pt x="55073" y="113082"/>
                  <a:pt x="47842" y="113082"/>
                </a:cubicBezTo>
                <a:cubicBezTo>
                  <a:pt x="40612" y="113082"/>
                  <a:pt x="34795" y="107265"/>
                  <a:pt x="34795" y="100034"/>
                </a:cubicBezTo>
                <a:cubicBezTo>
                  <a:pt x="34795" y="63989"/>
                  <a:pt x="63989" y="34795"/>
                  <a:pt x="100034" y="34795"/>
                </a:cubicBezTo>
                <a:cubicBezTo>
                  <a:pt x="107265" y="34795"/>
                  <a:pt x="113082" y="40612"/>
                  <a:pt x="113082" y="47842"/>
                </a:cubicBezTo>
                <a:cubicBezTo>
                  <a:pt x="113082" y="55073"/>
                  <a:pt x="107265" y="60890"/>
                  <a:pt x="100034" y="60890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4" name="Text 42"/>
          <p:cNvSpPr/>
          <p:nvPr/>
        </p:nvSpPr>
        <p:spPr>
          <a:xfrm>
            <a:off x="5548566" y="2156336"/>
            <a:ext cx="6198064" cy="2969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53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Comment expliquer ce paradoxe ?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5195982" y="2601706"/>
            <a:ext cx="6513534" cy="222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9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Qualité plutôt que quantité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5195982" y="2861505"/>
            <a:ext cx="6513534" cy="445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9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Quand les élèves sont moins stressés, quand ils comprennent le sens, quand ils sont acteurs, ils apprennent mieux. Et plus profondément.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5195982" y="3418217"/>
            <a:ext cx="6513534" cy="222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9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Écarts de performance faibles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5195982" y="3678016"/>
            <a:ext cx="6513534" cy="222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9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L'égalité des chances est préservée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5195982" y="4012044"/>
            <a:ext cx="6513534" cy="222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9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Bien-être durable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5195982" y="4271843"/>
            <a:ext cx="6513534" cy="222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9" dirty="0">
                <a:solidFill>
                  <a:srgbClr val="F8F6F2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Les élèves se sentent en sécurité à l'école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5010411" y="5509595"/>
            <a:ext cx="6810447" cy="1354667"/>
          </a:xfrm>
          <a:custGeom>
            <a:avLst/>
            <a:gdLst/>
            <a:ahLst/>
            <a:cxnLst/>
            <a:rect l="l" t="t" r="r" b="b"/>
            <a:pathLst>
              <a:path w="6810447" h="1354667">
                <a:moveTo>
                  <a:pt x="0" y="0"/>
                </a:moveTo>
                <a:lnTo>
                  <a:pt x="6810447" y="0"/>
                </a:lnTo>
                <a:lnTo>
                  <a:pt x="6810447" y="1354667"/>
                </a:lnTo>
                <a:lnTo>
                  <a:pt x="0" y="1354667"/>
                </a:lnTo>
                <a:lnTo>
                  <a:pt x="0" y="0"/>
                </a:ln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2" name="Shape 50"/>
          <p:cNvSpPr/>
          <p:nvPr/>
        </p:nvSpPr>
        <p:spPr>
          <a:xfrm>
            <a:off x="5193662" y="5695165"/>
            <a:ext cx="162374" cy="185571"/>
          </a:xfrm>
          <a:custGeom>
            <a:avLst/>
            <a:gdLst/>
            <a:ahLst/>
            <a:cxnLst/>
            <a:rect l="l" t="t" r="r" b="b"/>
            <a:pathLst>
              <a:path w="162374" h="185571">
                <a:moveTo>
                  <a:pt x="0" y="78288"/>
                </a:moveTo>
                <a:cubicBezTo>
                  <a:pt x="0" y="54258"/>
                  <a:pt x="19463" y="34795"/>
                  <a:pt x="43493" y="34795"/>
                </a:cubicBezTo>
                <a:lnTo>
                  <a:pt x="46393" y="34795"/>
                </a:lnTo>
                <a:cubicBezTo>
                  <a:pt x="52808" y="34795"/>
                  <a:pt x="57991" y="39977"/>
                  <a:pt x="57991" y="46393"/>
                </a:cubicBezTo>
                <a:cubicBezTo>
                  <a:pt x="57991" y="52808"/>
                  <a:pt x="52808" y="57991"/>
                  <a:pt x="46393" y="57991"/>
                </a:cubicBezTo>
                <a:lnTo>
                  <a:pt x="43493" y="57991"/>
                </a:lnTo>
                <a:cubicBezTo>
                  <a:pt x="32294" y="57991"/>
                  <a:pt x="23196" y="67088"/>
                  <a:pt x="23196" y="78288"/>
                </a:cubicBezTo>
                <a:lnTo>
                  <a:pt x="23196" y="81187"/>
                </a:lnTo>
                <a:lnTo>
                  <a:pt x="46393" y="81187"/>
                </a:lnTo>
                <a:cubicBezTo>
                  <a:pt x="59187" y="81187"/>
                  <a:pt x="69589" y="91589"/>
                  <a:pt x="69589" y="104384"/>
                </a:cubicBezTo>
                <a:lnTo>
                  <a:pt x="69589" y="127580"/>
                </a:lnTo>
                <a:cubicBezTo>
                  <a:pt x="69589" y="140374"/>
                  <a:pt x="59187" y="150776"/>
                  <a:pt x="46393" y="150776"/>
                </a:cubicBezTo>
                <a:lnTo>
                  <a:pt x="23196" y="150776"/>
                </a:lnTo>
                <a:cubicBezTo>
                  <a:pt x="10402" y="150776"/>
                  <a:pt x="0" y="140374"/>
                  <a:pt x="0" y="127580"/>
                </a:cubicBezTo>
                <a:lnTo>
                  <a:pt x="0" y="78288"/>
                </a:lnTo>
                <a:close/>
                <a:moveTo>
                  <a:pt x="92785" y="78288"/>
                </a:moveTo>
                <a:cubicBezTo>
                  <a:pt x="92785" y="54258"/>
                  <a:pt x="112249" y="34795"/>
                  <a:pt x="136279" y="34795"/>
                </a:cubicBezTo>
                <a:lnTo>
                  <a:pt x="139178" y="34795"/>
                </a:lnTo>
                <a:cubicBezTo>
                  <a:pt x="145593" y="34795"/>
                  <a:pt x="150776" y="39977"/>
                  <a:pt x="150776" y="46393"/>
                </a:cubicBezTo>
                <a:cubicBezTo>
                  <a:pt x="150776" y="52808"/>
                  <a:pt x="145593" y="57991"/>
                  <a:pt x="139178" y="57991"/>
                </a:cubicBezTo>
                <a:lnTo>
                  <a:pt x="136279" y="57991"/>
                </a:lnTo>
                <a:cubicBezTo>
                  <a:pt x="125079" y="57991"/>
                  <a:pt x="115982" y="67088"/>
                  <a:pt x="115982" y="78288"/>
                </a:cubicBezTo>
                <a:lnTo>
                  <a:pt x="115982" y="81187"/>
                </a:lnTo>
                <a:lnTo>
                  <a:pt x="139178" y="81187"/>
                </a:lnTo>
                <a:cubicBezTo>
                  <a:pt x="151972" y="81187"/>
                  <a:pt x="162374" y="91589"/>
                  <a:pt x="162374" y="104384"/>
                </a:cubicBezTo>
                <a:lnTo>
                  <a:pt x="162374" y="127580"/>
                </a:lnTo>
                <a:cubicBezTo>
                  <a:pt x="162374" y="140374"/>
                  <a:pt x="151972" y="150776"/>
                  <a:pt x="139178" y="150776"/>
                </a:cubicBezTo>
                <a:lnTo>
                  <a:pt x="115982" y="150776"/>
                </a:lnTo>
                <a:cubicBezTo>
                  <a:pt x="103188" y="150776"/>
                  <a:pt x="92785" y="140374"/>
                  <a:pt x="92785" y="127580"/>
                </a:cubicBezTo>
                <a:lnTo>
                  <a:pt x="92785" y="78288"/>
                </a:lnTo>
                <a:close/>
              </a:path>
            </a:pathLst>
          </a:custGeom>
          <a:solidFill>
            <a:srgbClr val="F8F6F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3" name="Text 51"/>
          <p:cNvSpPr/>
          <p:nvPr/>
        </p:nvSpPr>
        <p:spPr>
          <a:xfrm>
            <a:off x="5390831" y="5658051"/>
            <a:ext cx="6374356" cy="25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61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 message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5158868" y="5992079"/>
            <a:ext cx="6587763" cy="723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69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 qualité d'une éducation ne se mesure pas aux seuls scores PISA. Elle se mesure aussi au </a:t>
            </a:r>
            <a:r>
              <a:rPr lang="en-US" sz="1169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bien-être des élèves</a:t>
            </a:r>
            <a:r>
              <a:rPr lang="en-US" sz="1169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à </a:t>
            </a:r>
            <a:r>
              <a:rPr lang="en-US" sz="1169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l'équité du système</a:t>
            </a:r>
            <a:r>
              <a:rPr lang="en-US" sz="1169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à la capacité à former des </a:t>
            </a:r>
            <a:r>
              <a:rPr lang="en-US" sz="1169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citoyens épanouis</a:t>
            </a:r>
            <a:r>
              <a:rPr lang="en-US" sz="1169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 Sur ces critères, la Finlande reste un modèle.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210" dirty="0">
                <a:solidFill>
                  <a:srgbClr val="6D8B7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07 • Analyse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3955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300" b="1" dirty="0">
                <a:solidFill>
                  <a:srgbClr val="4A6C8C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Les Quatre Niveaux d'Innovation du Modèle Finlandais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00050" y="1373981"/>
            <a:ext cx="5619750" cy="1752600"/>
          </a:xfrm>
          <a:custGeom>
            <a:avLst/>
            <a:gdLst/>
            <a:ahLst/>
            <a:cxnLst/>
            <a:rect l="l" t="t" r="r" b="b"/>
            <a:pathLst>
              <a:path w="5619750" h="1752600">
                <a:moveTo>
                  <a:pt x="0" y="0"/>
                </a:moveTo>
                <a:lnTo>
                  <a:pt x="5619750" y="0"/>
                </a:lnTo>
                <a:lnTo>
                  <a:pt x="5619750" y="1752600"/>
                </a:lnTo>
                <a:lnTo>
                  <a:pt x="0" y="1752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400050" y="1373981"/>
            <a:ext cx="38100" cy="1752600"/>
          </a:xfrm>
          <a:custGeom>
            <a:avLst/>
            <a:gdLst/>
            <a:ahLst/>
            <a:cxnLst/>
            <a:rect l="l" t="t" r="r" b="b"/>
            <a:pathLst>
              <a:path w="38100" h="1752600">
                <a:moveTo>
                  <a:pt x="0" y="0"/>
                </a:moveTo>
                <a:lnTo>
                  <a:pt x="38100" y="0"/>
                </a:lnTo>
                <a:lnTo>
                  <a:pt x="38100" y="1752600"/>
                </a:lnTo>
                <a:lnTo>
                  <a:pt x="0" y="17526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571500" y="1526381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Text 5"/>
          <p:cNvSpPr/>
          <p:nvPr/>
        </p:nvSpPr>
        <p:spPr>
          <a:xfrm>
            <a:off x="514350" y="1526381"/>
            <a:ext cx="647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57300" y="1526381"/>
            <a:ext cx="25431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Niveau Pédagogique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57300" y="1831181"/>
            <a:ext cx="25050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D404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Innovation dans la pratique de classe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71500" y="2174081"/>
            <a:ext cx="53721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Apprentissage par phénomènes, évaluation formative, différenciation.</a:t>
            </a: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Ces méthodes changent la manière dont les élèves apprennent.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71500" y="2745581"/>
            <a:ext cx="5372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Pour vous :</a:t>
            </a: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Les enseignants peuvent adapter ces méthodes dès demain.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191250" y="1373981"/>
            <a:ext cx="5619750" cy="1752600"/>
          </a:xfrm>
          <a:custGeom>
            <a:avLst/>
            <a:gdLst/>
            <a:ahLst/>
            <a:cxnLst/>
            <a:rect l="l" t="t" r="r" b="b"/>
            <a:pathLst>
              <a:path w="5619750" h="1752600">
                <a:moveTo>
                  <a:pt x="0" y="0"/>
                </a:moveTo>
                <a:lnTo>
                  <a:pt x="5619750" y="0"/>
                </a:lnTo>
                <a:lnTo>
                  <a:pt x="5619750" y="1752600"/>
                </a:lnTo>
                <a:lnTo>
                  <a:pt x="0" y="1752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Shape 11"/>
          <p:cNvSpPr/>
          <p:nvPr/>
        </p:nvSpPr>
        <p:spPr>
          <a:xfrm>
            <a:off x="6191250" y="1373981"/>
            <a:ext cx="38100" cy="1752600"/>
          </a:xfrm>
          <a:custGeom>
            <a:avLst/>
            <a:gdLst/>
            <a:ahLst/>
            <a:cxnLst/>
            <a:rect l="l" t="t" r="r" b="b"/>
            <a:pathLst>
              <a:path w="38100" h="1752600">
                <a:moveTo>
                  <a:pt x="0" y="0"/>
                </a:moveTo>
                <a:lnTo>
                  <a:pt x="38100" y="0"/>
                </a:lnTo>
                <a:lnTo>
                  <a:pt x="38100" y="1752600"/>
                </a:lnTo>
                <a:lnTo>
                  <a:pt x="0" y="1752600"/>
                </a:lnTo>
                <a:lnTo>
                  <a:pt x="0" y="0"/>
                </a:ln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Shape 12"/>
          <p:cNvSpPr/>
          <p:nvPr/>
        </p:nvSpPr>
        <p:spPr>
          <a:xfrm>
            <a:off x="6362700" y="1526381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3"/>
          <p:cNvSpPr/>
          <p:nvPr/>
        </p:nvSpPr>
        <p:spPr>
          <a:xfrm>
            <a:off x="6305550" y="1526381"/>
            <a:ext cx="647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048500" y="1526381"/>
            <a:ext cx="22383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Niveau Architectural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048500" y="1831181"/>
            <a:ext cx="22002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D404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Conception des espaces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362700" y="2174081"/>
            <a:ext cx="53721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L'école Harjula en est l'exemple parfait.</a:t>
            </a: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Cloisons rétractables, espaces modulables, apprentissage partout.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62700" y="2745581"/>
            <a:ext cx="5372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Pour vous :</a:t>
            </a: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Vous pouvez adapter votre classe dans ce sens.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00050" y="3278981"/>
            <a:ext cx="5619750" cy="1752600"/>
          </a:xfrm>
          <a:custGeom>
            <a:avLst/>
            <a:gdLst/>
            <a:ahLst/>
            <a:cxnLst/>
            <a:rect l="l" t="t" r="r" b="b"/>
            <a:pathLst>
              <a:path w="5619750" h="1752600">
                <a:moveTo>
                  <a:pt x="0" y="0"/>
                </a:moveTo>
                <a:lnTo>
                  <a:pt x="5619750" y="0"/>
                </a:lnTo>
                <a:lnTo>
                  <a:pt x="5619750" y="1752600"/>
                </a:lnTo>
                <a:lnTo>
                  <a:pt x="0" y="1752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Shape 19"/>
          <p:cNvSpPr/>
          <p:nvPr/>
        </p:nvSpPr>
        <p:spPr>
          <a:xfrm>
            <a:off x="400050" y="3278981"/>
            <a:ext cx="38100" cy="1752600"/>
          </a:xfrm>
          <a:custGeom>
            <a:avLst/>
            <a:gdLst/>
            <a:ahLst/>
            <a:cxnLst/>
            <a:rect l="l" t="t" r="r" b="b"/>
            <a:pathLst>
              <a:path w="38100" h="1752600">
                <a:moveTo>
                  <a:pt x="0" y="0"/>
                </a:moveTo>
                <a:lnTo>
                  <a:pt x="38100" y="0"/>
                </a:lnTo>
                <a:lnTo>
                  <a:pt x="38100" y="1752600"/>
                </a:lnTo>
                <a:lnTo>
                  <a:pt x="0" y="1752600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Shape 20"/>
          <p:cNvSpPr/>
          <p:nvPr/>
        </p:nvSpPr>
        <p:spPr>
          <a:xfrm>
            <a:off x="571500" y="3431381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3" name="Text 21"/>
          <p:cNvSpPr/>
          <p:nvPr/>
        </p:nvSpPr>
        <p:spPr>
          <a:xfrm>
            <a:off x="514350" y="3431381"/>
            <a:ext cx="647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3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257300" y="3431381"/>
            <a:ext cx="21050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Niveau Systémique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257300" y="3736181"/>
            <a:ext cx="2066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D404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Structure du système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71500" y="4079081"/>
            <a:ext cx="53721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Formation Master obligatoire, autonomie pédagogique, absence de contrôle externe.</a:t>
            </a: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Ces choix créent un corps enseignant de haute qualité.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71500" y="4650581"/>
            <a:ext cx="5372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Pour vous :</a:t>
            </a: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Cela éclaire les politiques à mener.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191250" y="3278981"/>
            <a:ext cx="5619750" cy="1752600"/>
          </a:xfrm>
          <a:custGeom>
            <a:avLst/>
            <a:gdLst/>
            <a:ahLst/>
            <a:cxnLst/>
            <a:rect l="l" t="t" r="r" b="b"/>
            <a:pathLst>
              <a:path w="5619750" h="1752600">
                <a:moveTo>
                  <a:pt x="0" y="0"/>
                </a:moveTo>
                <a:lnTo>
                  <a:pt x="5619750" y="0"/>
                </a:lnTo>
                <a:lnTo>
                  <a:pt x="5619750" y="1752600"/>
                </a:lnTo>
                <a:lnTo>
                  <a:pt x="0" y="1752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Shape 27"/>
          <p:cNvSpPr/>
          <p:nvPr/>
        </p:nvSpPr>
        <p:spPr>
          <a:xfrm>
            <a:off x="6191250" y="3278981"/>
            <a:ext cx="38100" cy="1752600"/>
          </a:xfrm>
          <a:custGeom>
            <a:avLst/>
            <a:gdLst/>
            <a:ahLst/>
            <a:cxnLst/>
            <a:rect l="l" t="t" r="r" b="b"/>
            <a:pathLst>
              <a:path w="38100" h="1752600">
                <a:moveTo>
                  <a:pt x="0" y="0"/>
                </a:moveTo>
                <a:lnTo>
                  <a:pt x="38100" y="0"/>
                </a:lnTo>
                <a:lnTo>
                  <a:pt x="38100" y="1752600"/>
                </a:lnTo>
                <a:lnTo>
                  <a:pt x="0" y="17526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Shape 28"/>
          <p:cNvSpPr/>
          <p:nvPr/>
        </p:nvSpPr>
        <p:spPr>
          <a:xfrm>
            <a:off x="6362700" y="3431381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1" name="Text 29"/>
          <p:cNvSpPr/>
          <p:nvPr/>
        </p:nvSpPr>
        <p:spPr>
          <a:xfrm>
            <a:off x="6305550" y="3431381"/>
            <a:ext cx="647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4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7048500" y="3431381"/>
            <a:ext cx="1714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Niveau Culturel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048500" y="3736181"/>
            <a:ext cx="167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D404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Valeurs fondamentales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6362700" y="4079081"/>
            <a:ext cx="53721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Égalité comme principe, confiance comme base, bien-être comme objectif.</a:t>
            </a: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Ces valeurs expliquent la cohérence du système.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362700" y="4650581"/>
            <a:ext cx="5372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Pour vous :</a:t>
            </a:r>
            <a:r>
              <a:rPr lang="en-US" sz="1200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C'est le niveau le plus puissant, mais le plus difficile à changer.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381000" y="5145881"/>
            <a:ext cx="11430000" cy="1285875"/>
          </a:xfrm>
          <a:custGeom>
            <a:avLst/>
            <a:gdLst/>
            <a:ahLst/>
            <a:cxnLst/>
            <a:rect l="l" t="t" r="r" b="b"/>
            <a:pathLst>
              <a:path w="11430000" h="1285875">
                <a:moveTo>
                  <a:pt x="0" y="0"/>
                </a:moveTo>
                <a:lnTo>
                  <a:pt x="11430000" y="0"/>
                </a:lnTo>
                <a:lnTo>
                  <a:pt x="114300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7" name="Shape 35"/>
          <p:cNvSpPr/>
          <p:nvPr/>
        </p:nvSpPr>
        <p:spPr>
          <a:xfrm>
            <a:off x="553641" y="5307806"/>
            <a:ext cx="321469" cy="285750"/>
          </a:xfrm>
          <a:custGeom>
            <a:avLst/>
            <a:gdLst/>
            <a:ahLst/>
            <a:cxnLst/>
            <a:rect l="l" t="t" r="r" b="b"/>
            <a:pathLst>
              <a:path w="321469" h="285750">
                <a:moveTo>
                  <a:pt x="234125" y="53578"/>
                </a:moveTo>
                <a:cubicBezTo>
                  <a:pt x="224861" y="53578"/>
                  <a:pt x="215875" y="56090"/>
                  <a:pt x="208006" y="60666"/>
                </a:cubicBezTo>
                <a:cubicBezTo>
                  <a:pt x="199188" y="51736"/>
                  <a:pt x="188919" y="44258"/>
                  <a:pt x="177589" y="38621"/>
                </a:cubicBezTo>
                <a:cubicBezTo>
                  <a:pt x="193328" y="25226"/>
                  <a:pt x="213364" y="17859"/>
                  <a:pt x="234125" y="17859"/>
                </a:cubicBezTo>
                <a:cubicBezTo>
                  <a:pt x="282346" y="17859"/>
                  <a:pt x="321469" y="56927"/>
                  <a:pt x="321469" y="105203"/>
                </a:cubicBezTo>
                <a:cubicBezTo>
                  <a:pt x="321469" y="128364"/>
                  <a:pt x="312260" y="150577"/>
                  <a:pt x="295908" y="166929"/>
                </a:cubicBezTo>
                <a:lnTo>
                  <a:pt x="256226" y="206611"/>
                </a:lnTo>
                <a:cubicBezTo>
                  <a:pt x="239874" y="222963"/>
                  <a:pt x="217661" y="232172"/>
                  <a:pt x="194500" y="232172"/>
                </a:cubicBezTo>
                <a:cubicBezTo>
                  <a:pt x="146279" y="232172"/>
                  <a:pt x="107156" y="193104"/>
                  <a:pt x="107156" y="144828"/>
                </a:cubicBezTo>
                <a:cubicBezTo>
                  <a:pt x="107156" y="143991"/>
                  <a:pt x="107156" y="143154"/>
                  <a:pt x="107212" y="142317"/>
                </a:cubicBezTo>
                <a:cubicBezTo>
                  <a:pt x="107491" y="132438"/>
                  <a:pt x="115695" y="124681"/>
                  <a:pt x="125574" y="124960"/>
                </a:cubicBezTo>
                <a:cubicBezTo>
                  <a:pt x="135452" y="125239"/>
                  <a:pt x="143210" y="133443"/>
                  <a:pt x="142931" y="143321"/>
                </a:cubicBezTo>
                <a:cubicBezTo>
                  <a:pt x="142931" y="143824"/>
                  <a:pt x="142931" y="144326"/>
                  <a:pt x="142931" y="144773"/>
                </a:cubicBezTo>
                <a:cubicBezTo>
                  <a:pt x="142931" y="173292"/>
                  <a:pt x="166036" y="196397"/>
                  <a:pt x="194556" y="196397"/>
                </a:cubicBezTo>
                <a:cubicBezTo>
                  <a:pt x="208229" y="196397"/>
                  <a:pt x="221345" y="190984"/>
                  <a:pt x="231056" y="181273"/>
                </a:cubicBezTo>
                <a:lnTo>
                  <a:pt x="270737" y="141591"/>
                </a:lnTo>
                <a:cubicBezTo>
                  <a:pt x="280392" y="131936"/>
                  <a:pt x="285862" y="118765"/>
                  <a:pt x="285862" y="105091"/>
                </a:cubicBezTo>
                <a:cubicBezTo>
                  <a:pt x="285862" y="76572"/>
                  <a:pt x="262756" y="53467"/>
                  <a:pt x="234237" y="53467"/>
                </a:cubicBezTo>
                <a:close/>
                <a:moveTo>
                  <a:pt x="153591" y="96720"/>
                </a:moveTo>
                <a:cubicBezTo>
                  <a:pt x="152530" y="96273"/>
                  <a:pt x="151470" y="95659"/>
                  <a:pt x="150521" y="94990"/>
                </a:cubicBezTo>
                <a:cubicBezTo>
                  <a:pt x="143489" y="91362"/>
                  <a:pt x="135452" y="89297"/>
                  <a:pt x="127025" y="89297"/>
                </a:cubicBezTo>
                <a:cubicBezTo>
                  <a:pt x="113351" y="89297"/>
                  <a:pt x="100236" y="94710"/>
                  <a:pt x="90525" y="104422"/>
                </a:cubicBezTo>
                <a:lnTo>
                  <a:pt x="50843" y="144103"/>
                </a:lnTo>
                <a:cubicBezTo>
                  <a:pt x="41188" y="153758"/>
                  <a:pt x="35719" y="166929"/>
                  <a:pt x="35719" y="180603"/>
                </a:cubicBezTo>
                <a:cubicBezTo>
                  <a:pt x="35719" y="209122"/>
                  <a:pt x="58824" y="232228"/>
                  <a:pt x="87344" y="232228"/>
                </a:cubicBezTo>
                <a:cubicBezTo>
                  <a:pt x="96552" y="232228"/>
                  <a:pt x="105538" y="229772"/>
                  <a:pt x="113407" y="225196"/>
                </a:cubicBezTo>
                <a:cubicBezTo>
                  <a:pt x="122225" y="234125"/>
                  <a:pt x="132494" y="241604"/>
                  <a:pt x="143880" y="247241"/>
                </a:cubicBezTo>
                <a:cubicBezTo>
                  <a:pt x="128141" y="260579"/>
                  <a:pt x="108161" y="268002"/>
                  <a:pt x="87344" y="268002"/>
                </a:cubicBezTo>
                <a:cubicBezTo>
                  <a:pt x="39123" y="268002"/>
                  <a:pt x="0" y="228935"/>
                  <a:pt x="0" y="180659"/>
                </a:cubicBezTo>
                <a:cubicBezTo>
                  <a:pt x="0" y="157497"/>
                  <a:pt x="9209" y="135285"/>
                  <a:pt x="25561" y="118932"/>
                </a:cubicBezTo>
                <a:lnTo>
                  <a:pt x="65243" y="79251"/>
                </a:lnTo>
                <a:cubicBezTo>
                  <a:pt x="81595" y="62898"/>
                  <a:pt x="103808" y="53690"/>
                  <a:pt x="126969" y="53690"/>
                </a:cubicBezTo>
                <a:cubicBezTo>
                  <a:pt x="175301" y="53690"/>
                  <a:pt x="214313" y="93092"/>
                  <a:pt x="214313" y="141256"/>
                </a:cubicBezTo>
                <a:cubicBezTo>
                  <a:pt x="214313" y="141982"/>
                  <a:pt x="214313" y="142708"/>
                  <a:pt x="214313" y="143433"/>
                </a:cubicBezTo>
                <a:cubicBezTo>
                  <a:pt x="214089" y="153312"/>
                  <a:pt x="205885" y="161069"/>
                  <a:pt x="196007" y="160846"/>
                </a:cubicBezTo>
                <a:cubicBezTo>
                  <a:pt x="186128" y="160623"/>
                  <a:pt x="178371" y="152419"/>
                  <a:pt x="178594" y="142540"/>
                </a:cubicBezTo>
                <a:cubicBezTo>
                  <a:pt x="178594" y="142094"/>
                  <a:pt x="178594" y="141703"/>
                  <a:pt x="178594" y="141256"/>
                </a:cubicBezTo>
                <a:cubicBezTo>
                  <a:pt x="178594" y="122448"/>
                  <a:pt x="168548" y="105928"/>
                  <a:pt x="153591" y="96831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Text 36"/>
          <p:cNvSpPr/>
          <p:nvPr/>
        </p:nvSpPr>
        <p:spPr>
          <a:xfrm>
            <a:off x="1042988" y="5298281"/>
            <a:ext cx="24955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Cohérence du système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533400" y="5717381"/>
            <a:ext cx="11210925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Ces quatre niveaux s'articulent. </a:t>
            </a:r>
            <a:r>
              <a:rPr lang="en-US" sz="1350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 culture permet le système, le système permet l'architecture, l'architecture permet la pédagogie.</a:t>
            </a:r>
            <a:r>
              <a:rPr lang="en-US" sz="1350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Quand on comprend cette cohérence, on comprend pourquoi </a:t>
            </a:r>
            <a:r>
              <a:rPr lang="en-US" sz="1350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copier une méthode isolée ne suffit pas</a:t>
            </a:r>
            <a:r>
              <a:rPr lang="en-US" sz="1350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 Il faut comprendre l'esprit du système.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9842" y="349842"/>
            <a:ext cx="11553538" cy="174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64" b="1" kern="0" spc="193" dirty="0">
                <a:solidFill>
                  <a:srgbClr val="6D8B7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08 • Application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49842" y="594732"/>
            <a:ext cx="11684729" cy="9620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30" b="1" dirty="0">
                <a:solidFill>
                  <a:srgbClr val="4A6C8C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Leçons pour les Enseignants : Ce Que Nous Pouvons Reproduire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7334" y="1661750"/>
            <a:ext cx="3743311" cy="2046577"/>
          </a:xfrm>
          <a:custGeom>
            <a:avLst/>
            <a:gdLst/>
            <a:ahLst/>
            <a:cxnLst/>
            <a:rect l="l" t="t" r="r" b="b"/>
            <a:pathLst>
              <a:path w="3743311" h="2046577">
                <a:moveTo>
                  <a:pt x="0" y="0"/>
                </a:moveTo>
                <a:lnTo>
                  <a:pt x="3743311" y="0"/>
                </a:lnTo>
                <a:lnTo>
                  <a:pt x="3743311" y="2046577"/>
                </a:lnTo>
                <a:lnTo>
                  <a:pt x="0" y="204657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367334" y="1661750"/>
            <a:ext cx="34984" cy="2046577"/>
          </a:xfrm>
          <a:custGeom>
            <a:avLst/>
            <a:gdLst/>
            <a:ahLst/>
            <a:cxnLst/>
            <a:rect l="l" t="t" r="r" b="b"/>
            <a:pathLst>
              <a:path w="34984" h="2046577">
                <a:moveTo>
                  <a:pt x="0" y="0"/>
                </a:moveTo>
                <a:lnTo>
                  <a:pt x="34984" y="0"/>
                </a:lnTo>
                <a:lnTo>
                  <a:pt x="34984" y="2046577"/>
                </a:lnTo>
                <a:lnTo>
                  <a:pt x="0" y="2046577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524763" y="1801687"/>
            <a:ext cx="419811" cy="419811"/>
          </a:xfrm>
          <a:custGeom>
            <a:avLst/>
            <a:gdLst/>
            <a:ahLst/>
            <a:cxnLst/>
            <a:rect l="l" t="t" r="r" b="b"/>
            <a:pathLst>
              <a:path w="419811" h="419811">
                <a:moveTo>
                  <a:pt x="209905" y="0"/>
                </a:moveTo>
                <a:lnTo>
                  <a:pt x="209905" y="0"/>
                </a:lnTo>
                <a:cubicBezTo>
                  <a:pt x="325755" y="0"/>
                  <a:pt x="419811" y="94055"/>
                  <a:pt x="419811" y="209905"/>
                </a:cubicBezTo>
                <a:lnTo>
                  <a:pt x="419811" y="209905"/>
                </a:lnTo>
                <a:cubicBezTo>
                  <a:pt x="419811" y="325755"/>
                  <a:pt x="325755" y="419811"/>
                  <a:pt x="209905" y="419811"/>
                </a:cubicBezTo>
                <a:lnTo>
                  <a:pt x="209905" y="419811"/>
                </a:lnTo>
                <a:cubicBezTo>
                  <a:pt x="94055" y="419811"/>
                  <a:pt x="0" y="325755"/>
                  <a:pt x="0" y="209905"/>
                </a:cubicBezTo>
                <a:lnTo>
                  <a:pt x="0" y="209905"/>
                </a:lnTo>
                <a:cubicBezTo>
                  <a:pt x="0" y="94055"/>
                  <a:pt x="94055" y="0"/>
                  <a:pt x="209905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Text 5"/>
          <p:cNvSpPr/>
          <p:nvPr/>
        </p:nvSpPr>
        <p:spPr>
          <a:xfrm>
            <a:off x="481033" y="1801687"/>
            <a:ext cx="507271" cy="4198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77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49527" y="1889148"/>
            <a:ext cx="1836671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77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Adapter les méthodes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24763" y="2326451"/>
            <a:ext cx="3515914" cy="5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02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Commencez petit.</a:t>
            </a:r>
            <a:r>
              <a:rPr lang="en-US" sz="1102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Essayez l'apprentissage par projets. Lancez un thème interdisciplinaire.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24763" y="3005286"/>
            <a:ext cx="3445945" cy="559747"/>
          </a:xfrm>
          <a:custGeom>
            <a:avLst/>
            <a:gdLst/>
            <a:ahLst/>
            <a:cxnLst/>
            <a:rect l="l" t="t" r="r" b="b"/>
            <a:pathLst>
              <a:path w="3445945" h="559747">
                <a:moveTo>
                  <a:pt x="0" y="0"/>
                </a:moveTo>
                <a:lnTo>
                  <a:pt x="3445945" y="0"/>
                </a:lnTo>
                <a:lnTo>
                  <a:pt x="3445945" y="559747"/>
                </a:lnTo>
                <a:lnTo>
                  <a:pt x="0" y="559747"/>
                </a:lnTo>
                <a:lnTo>
                  <a:pt x="0" y="0"/>
                </a:lnTo>
                <a:close/>
              </a:path>
            </a:pathLst>
          </a:custGeom>
          <a:solidFill>
            <a:srgbClr val="4A6C8C">
              <a:alpha val="10196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/>
          <p:nvPr/>
        </p:nvSpPr>
        <p:spPr>
          <a:xfrm>
            <a:off x="629716" y="3110239"/>
            <a:ext cx="3297263" cy="3498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64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Exemple : Projet « Eau » en CP-CE1. Sciences, français, maths, arts. C'est faisable, non ?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232507" y="1661750"/>
            <a:ext cx="3743311" cy="2046577"/>
          </a:xfrm>
          <a:custGeom>
            <a:avLst/>
            <a:gdLst/>
            <a:ahLst/>
            <a:cxnLst/>
            <a:rect l="l" t="t" r="r" b="b"/>
            <a:pathLst>
              <a:path w="3743311" h="2046577">
                <a:moveTo>
                  <a:pt x="0" y="0"/>
                </a:moveTo>
                <a:lnTo>
                  <a:pt x="3743311" y="0"/>
                </a:lnTo>
                <a:lnTo>
                  <a:pt x="3743311" y="2046577"/>
                </a:lnTo>
                <a:lnTo>
                  <a:pt x="0" y="204657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Shape 11"/>
          <p:cNvSpPr/>
          <p:nvPr/>
        </p:nvSpPr>
        <p:spPr>
          <a:xfrm>
            <a:off x="4232507" y="1661750"/>
            <a:ext cx="34984" cy="2046577"/>
          </a:xfrm>
          <a:custGeom>
            <a:avLst/>
            <a:gdLst/>
            <a:ahLst/>
            <a:cxnLst/>
            <a:rect l="l" t="t" r="r" b="b"/>
            <a:pathLst>
              <a:path w="34984" h="2046577">
                <a:moveTo>
                  <a:pt x="0" y="0"/>
                </a:moveTo>
                <a:lnTo>
                  <a:pt x="34984" y="0"/>
                </a:lnTo>
                <a:lnTo>
                  <a:pt x="34984" y="2046577"/>
                </a:lnTo>
                <a:lnTo>
                  <a:pt x="0" y="2046577"/>
                </a:lnTo>
                <a:lnTo>
                  <a:pt x="0" y="0"/>
                </a:ln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Shape 12"/>
          <p:cNvSpPr/>
          <p:nvPr/>
        </p:nvSpPr>
        <p:spPr>
          <a:xfrm>
            <a:off x="4389936" y="1801687"/>
            <a:ext cx="419811" cy="419811"/>
          </a:xfrm>
          <a:custGeom>
            <a:avLst/>
            <a:gdLst/>
            <a:ahLst/>
            <a:cxnLst/>
            <a:rect l="l" t="t" r="r" b="b"/>
            <a:pathLst>
              <a:path w="419811" h="419811">
                <a:moveTo>
                  <a:pt x="209905" y="0"/>
                </a:moveTo>
                <a:lnTo>
                  <a:pt x="209905" y="0"/>
                </a:lnTo>
                <a:cubicBezTo>
                  <a:pt x="325755" y="0"/>
                  <a:pt x="419811" y="94055"/>
                  <a:pt x="419811" y="209905"/>
                </a:cubicBezTo>
                <a:lnTo>
                  <a:pt x="419811" y="209905"/>
                </a:lnTo>
                <a:cubicBezTo>
                  <a:pt x="419811" y="325755"/>
                  <a:pt x="325755" y="419811"/>
                  <a:pt x="209905" y="419811"/>
                </a:cubicBezTo>
                <a:lnTo>
                  <a:pt x="209905" y="419811"/>
                </a:lnTo>
                <a:cubicBezTo>
                  <a:pt x="94055" y="419811"/>
                  <a:pt x="0" y="325755"/>
                  <a:pt x="0" y="209905"/>
                </a:cubicBezTo>
                <a:lnTo>
                  <a:pt x="0" y="209905"/>
                </a:lnTo>
                <a:cubicBezTo>
                  <a:pt x="0" y="94055"/>
                  <a:pt x="94055" y="0"/>
                  <a:pt x="209905" y="0"/>
                </a:cubicBez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3"/>
          <p:cNvSpPr/>
          <p:nvPr/>
        </p:nvSpPr>
        <p:spPr>
          <a:xfrm>
            <a:off x="4346206" y="1801687"/>
            <a:ext cx="507271" cy="4198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77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02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914700" y="1889148"/>
            <a:ext cx="1644258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77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Feedback descriptif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389936" y="2326451"/>
            <a:ext cx="3515914" cy="9620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02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Remplacez « 12/20 »</a:t>
            </a:r>
            <a:r>
              <a:rPr lang="en-US" sz="1102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par un commentaire qui explique. « Ta résolution est claire. Prochaine étape : explique ton raisonnement. »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389936" y="3390113"/>
            <a:ext cx="3507168" cy="174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64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C'est plus long à écrire, mais ça fait apprendre.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097681" y="1661750"/>
            <a:ext cx="3743311" cy="2046577"/>
          </a:xfrm>
          <a:custGeom>
            <a:avLst/>
            <a:gdLst/>
            <a:ahLst/>
            <a:cxnLst/>
            <a:rect l="l" t="t" r="r" b="b"/>
            <a:pathLst>
              <a:path w="3743311" h="2046577">
                <a:moveTo>
                  <a:pt x="0" y="0"/>
                </a:moveTo>
                <a:lnTo>
                  <a:pt x="3743311" y="0"/>
                </a:lnTo>
                <a:lnTo>
                  <a:pt x="3743311" y="2046577"/>
                </a:lnTo>
                <a:lnTo>
                  <a:pt x="0" y="204657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0" name="Shape 18"/>
          <p:cNvSpPr/>
          <p:nvPr/>
        </p:nvSpPr>
        <p:spPr>
          <a:xfrm>
            <a:off x="8097681" y="1661750"/>
            <a:ext cx="34984" cy="2046577"/>
          </a:xfrm>
          <a:custGeom>
            <a:avLst/>
            <a:gdLst/>
            <a:ahLst/>
            <a:cxnLst/>
            <a:rect l="l" t="t" r="r" b="b"/>
            <a:pathLst>
              <a:path w="34984" h="2046577">
                <a:moveTo>
                  <a:pt x="0" y="0"/>
                </a:moveTo>
                <a:lnTo>
                  <a:pt x="34984" y="0"/>
                </a:lnTo>
                <a:lnTo>
                  <a:pt x="34984" y="2046577"/>
                </a:lnTo>
                <a:lnTo>
                  <a:pt x="0" y="2046577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Shape 19"/>
          <p:cNvSpPr/>
          <p:nvPr/>
        </p:nvSpPr>
        <p:spPr>
          <a:xfrm>
            <a:off x="8255110" y="1801687"/>
            <a:ext cx="419811" cy="419811"/>
          </a:xfrm>
          <a:custGeom>
            <a:avLst/>
            <a:gdLst/>
            <a:ahLst/>
            <a:cxnLst/>
            <a:rect l="l" t="t" r="r" b="b"/>
            <a:pathLst>
              <a:path w="419811" h="419811">
                <a:moveTo>
                  <a:pt x="209905" y="0"/>
                </a:moveTo>
                <a:lnTo>
                  <a:pt x="209905" y="0"/>
                </a:lnTo>
                <a:cubicBezTo>
                  <a:pt x="325755" y="0"/>
                  <a:pt x="419811" y="94055"/>
                  <a:pt x="419811" y="209905"/>
                </a:cubicBezTo>
                <a:lnTo>
                  <a:pt x="419811" y="209905"/>
                </a:lnTo>
                <a:cubicBezTo>
                  <a:pt x="419811" y="325755"/>
                  <a:pt x="325755" y="419811"/>
                  <a:pt x="209905" y="419811"/>
                </a:cubicBezTo>
                <a:lnTo>
                  <a:pt x="209905" y="419811"/>
                </a:lnTo>
                <a:cubicBezTo>
                  <a:pt x="94055" y="419811"/>
                  <a:pt x="0" y="325755"/>
                  <a:pt x="0" y="209905"/>
                </a:cubicBezTo>
                <a:lnTo>
                  <a:pt x="0" y="209905"/>
                </a:lnTo>
                <a:cubicBezTo>
                  <a:pt x="0" y="94055"/>
                  <a:pt x="94055" y="0"/>
                  <a:pt x="209905" y="0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Text 20"/>
          <p:cNvSpPr/>
          <p:nvPr/>
        </p:nvSpPr>
        <p:spPr>
          <a:xfrm>
            <a:off x="8211379" y="1801687"/>
            <a:ext cx="507271" cy="4198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77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03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779873" y="1889148"/>
            <a:ext cx="1451845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77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Plus d'autonomie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255110" y="2326451"/>
            <a:ext cx="3515914" cy="9620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02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Laissez les élèves choisir.</a:t>
            </a:r>
            <a:r>
              <a:rPr lang="en-US" sz="1102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Le support qu'ils préfèrent. Le sujet qu'ils veulent creuser. Laissez-les s'auto-évaluer.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255110" y="3390113"/>
            <a:ext cx="3507168" cy="174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64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 enfant responsable devient un apprenant responsable.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367334" y="3809923"/>
            <a:ext cx="3743311" cy="1889148"/>
          </a:xfrm>
          <a:custGeom>
            <a:avLst/>
            <a:gdLst/>
            <a:ahLst/>
            <a:cxnLst/>
            <a:rect l="l" t="t" r="r" b="b"/>
            <a:pathLst>
              <a:path w="3743311" h="1889148">
                <a:moveTo>
                  <a:pt x="0" y="0"/>
                </a:moveTo>
                <a:lnTo>
                  <a:pt x="3743311" y="0"/>
                </a:lnTo>
                <a:lnTo>
                  <a:pt x="3743311" y="1889148"/>
                </a:lnTo>
                <a:lnTo>
                  <a:pt x="0" y="188914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7" name="Shape 25"/>
          <p:cNvSpPr/>
          <p:nvPr/>
        </p:nvSpPr>
        <p:spPr>
          <a:xfrm>
            <a:off x="367334" y="3809923"/>
            <a:ext cx="34984" cy="1889148"/>
          </a:xfrm>
          <a:custGeom>
            <a:avLst/>
            <a:gdLst/>
            <a:ahLst/>
            <a:cxnLst/>
            <a:rect l="l" t="t" r="r" b="b"/>
            <a:pathLst>
              <a:path w="34984" h="1889148">
                <a:moveTo>
                  <a:pt x="0" y="0"/>
                </a:moveTo>
                <a:lnTo>
                  <a:pt x="34984" y="0"/>
                </a:lnTo>
                <a:lnTo>
                  <a:pt x="34984" y="1889148"/>
                </a:lnTo>
                <a:lnTo>
                  <a:pt x="0" y="1889148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8" name="Shape 26"/>
          <p:cNvSpPr/>
          <p:nvPr/>
        </p:nvSpPr>
        <p:spPr>
          <a:xfrm>
            <a:off x="524763" y="3949860"/>
            <a:ext cx="419811" cy="419811"/>
          </a:xfrm>
          <a:custGeom>
            <a:avLst/>
            <a:gdLst/>
            <a:ahLst/>
            <a:cxnLst/>
            <a:rect l="l" t="t" r="r" b="b"/>
            <a:pathLst>
              <a:path w="419811" h="419811">
                <a:moveTo>
                  <a:pt x="209905" y="0"/>
                </a:moveTo>
                <a:lnTo>
                  <a:pt x="209905" y="0"/>
                </a:lnTo>
                <a:cubicBezTo>
                  <a:pt x="325755" y="0"/>
                  <a:pt x="419811" y="94055"/>
                  <a:pt x="419811" y="209905"/>
                </a:cubicBezTo>
                <a:lnTo>
                  <a:pt x="419811" y="209905"/>
                </a:lnTo>
                <a:cubicBezTo>
                  <a:pt x="419811" y="325755"/>
                  <a:pt x="325755" y="419811"/>
                  <a:pt x="209905" y="419811"/>
                </a:cubicBezTo>
                <a:lnTo>
                  <a:pt x="209905" y="419811"/>
                </a:lnTo>
                <a:cubicBezTo>
                  <a:pt x="94055" y="419811"/>
                  <a:pt x="0" y="325755"/>
                  <a:pt x="0" y="209905"/>
                </a:cubicBezTo>
                <a:lnTo>
                  <a:pt x="0" y="209905"/>
                </a:lnTo>
                <a:cubicBezTo>
                  <a:pt x="0" y="94055"/>
                  <a:pt x="94055" y="0"/>
                  <a:pt x="209905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Text 27"/>
          <p:cNvSpPr/>
          <p:nvPr/>
        </p:nvSpPr>
        <p:spPr>
          <a:xfrm>
            <a:off x="481033" y="3949860"/>
            <a:ext cx="507271" cy="4198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77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04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049527" y="4037321"/>
            <a:ext cx="1609274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77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Réduire la pression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524763" y="4474623"/>
            <a:ext cx="3515914" cy="8046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02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Moins de notes, plus de réflexion.</a:t>
            </a:r>
            <a:r>
              <a:rPr lang="en-US" sz="1102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Supprimez un devoir sur trois. Ne pénalisez pas les erreurs, valorisez les tentatives.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524763" y="5380865"/>
            <a:ext cx="3507168" cy="174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64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 Finlande, moins de devoirs égalent de meilleurs résultats.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4232507" y="3809923"/>
            <a:ext cx="3743311" cy="1889148"/>
          </a:xfrm>
          <a:custGeom>
            <a:avLst/>
            <a:gdLst/>
            <a:ahLst/>
            <a:cxnLst/>
            <a:rect l="l" t="t" r="r" b="b"/>
            <a:pathLst>
              <a:path w="3743311" h="1889148">
                <a:moveTo>
                  <a:pt x="0" y="0"/>
                </a:moveTo>
                <a:lnTo>
                  <a:pt x="3743311" y="0"/>
                </a:lnTo>
                <a:lnTo>
                  <a:pt x="3743311" y="1889148"/>
                </a:lnTo>
                <a:lnTo>
                  <a:pt x="0" y="188914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Shape 32"/>
          <p:cNvSpPr/>
          <p:nvPr/>
        </p:nvSpPr>
        <p:spPr>
          <a:xfrm>
            <a:off x="4232507" y="3809923"/>
            <a:ext cx="34984" cy="1889148"/>
          </a:xfrm>
          <a:custGeom>
            <a:avLst/>
            <a:gdLst/>
            <a:ahLst/>
            <a:cxnLst/>
            <a:rect l="l" t="t" r="r" b="b"/>
            <a:pathLst>
              <a:path w="34984" h="1889148">
                <a:moveTo>
                  <a:pt x="0" y="0"/>
                </a:moveTo>
                <a:lnTo>
                  <a:pt x="34984" y="0"/>
                </a:lnTo>
                <a:lnTo>
                  <a:pt x="34984" y="1889148"/>
                </a:lnTo>
                <a:lnTo>
                  <a:pt x="0" y="1889148"/>
                </a:lnTo>
                <a:lnTo>
                  <a:pt x="0" y="0"/>
                </a:ln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5" name="Shape 33"/>
          <p:cNvSpPr/>
          <p:nvPr/>
        </p:nvSpPr>
        <p:spPr>
          <a:xfrm>
            <a:off x="4389936" y="3949860"/>
            <a:ext cx="419811" cy="419811"/>
          </a:xfrm>
          <a:custGeom>
            <a:avLst/>
            <a:gdLst/>
            <a:ahLst/>
            <a:cxnLst/>
            <a:rect l="l" t="t" r="r" b="b"/>
            <a:pathLst>
              <a:path w="419811" h="419811">
                <a:moveTo>
                  <a:pt x="209905" y="0"/>
                </a:moveTo>
                <a:lnTo>
                  <a:pt x="209905" y="0"/>
                </a:lnTo>
                <a:cubicBezTo>
                  <a:pt x="325755" y="0"/>
                  <a:pt x="419811" y="94055"/>
                  <a:pt x="419811" y="209905"/>
                </a:cubicBezTo>
                <a:lnTo>
                  <a:pt x="419811" y="209905"/>
                </a:lnTo>
                <a:cubicBezTo>
                  <a:pt x="419811" y="325755"/>
                  <a:pt x="325755" y="419811"/>
                  <a:pt x="209905" y="419811"/>
                </a:cubicBezTo>
                <a:lnTo>
                  <a:pt x="209905" y="419811"/>
                </a:lnTo>
                <a:cubicBezTo>
                  <a:pt x="94055" y="419811"/>
                  <a:pt x="0" y="325755"/>
                  <a:pt x="0" y="209905"/>
                </a:cubicBezTo>
                <a:lnTo>
                  <a:pt x="0" y="209905"/>
                </a:lnTo>
                <a:cubicBezTo>
                  <a:pt x="0" y="94055"/>
                  <a:pt x="94055" y="0"/>
                  <a:pt x="209905" y="0"/>
                </a:cubicBezTo>
                <a:close/>
              </a:path>
            </a:pathLst>
          </a:custGeom>
          <a:solidFill>
            <a:srgbClr val="6D8B7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6" name="Text 34"/>
          <p:cNvSpPr/>
          <p:nvPr/>
        </p:nvSpPr>
        <p:spPr>
          <a:xfrm>
            <a:off x="4346206" y="3949860"/>
            <a:ext cx="507271" cy="4198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77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05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4914700" y="4037321"/>
            <a:ext cx="1705481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77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Innover sans budget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4389936" y="4474623"/>
            <a:ext cx="3515914" cy="8046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02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L'innovation est une question de vision,</a:t>
            </a:r>
            <a:r>
              <a:rPr lang="en-US" sz="1102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pas de budget. Créez un coin lecture. Un mur de vocabulaire. Un espace collaboration.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4389936" y="5380865"/>
            <a:ext cx="3507168" cy="174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64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L'esprit Harjula est reproductible à petite échelle.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8097681" y="3809923"/>
            <a:ext cx="3743311" cy="1889148"/>
          </a:xfrm>
          <a:custGeom>
            <a:avLst/>
            <a:gdLst/>
            <a:ahLst/>
            <a:cxnLst/>
            <a:rect l="l" t="t" r="r" b="b"/>
            <a:pathLst>
              <a:path w="3743311" h="1889148">
                <a:moveTo>
                  <a:pt x="0" y="0"/>
                </a:moveTo>
                <a:lnTo>
                  <a:pt x="3743311" y="0"/>
                </a:lnTo>
                <a:lnTo>
                  <a:pt x="3743311" y="1889148"/>
                </a:lnTo>
                <a:lnTo>
                  <a:pt x="0" y="188914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1" name="Shape 39"/>
          <p:cNvSpPr/>
          <p:nvPr/>
        </p:nvSpPr>
        <p:spPr>
          <a:xfrm>
            <a:off x="8097681" y="3809923"/>
            <a:ext cx="34984" cy="1889148"/>
          </a:xfrm>
          <a:custGeom>
            <a:avLst/>
            <a:gdLst/>
            <a:ahLst/>
            <a:cxnLst/>
            <a:rect l="l" t="t" r="r" b="b"/>
            <a:pathLst>
              <a:path w="34984" h="1889148">
                <a:moveTo>
                  <a:pt x="0" y="0"/>
                </a:moveTo>
                <a:lnTo>
                  <a:pt x="34984" y="0"/>
                </a:lnTo>
                <a:lnTo>
                  <a:pt x="34984" y="1889148"/>
                </a:lnTo>
                <a:lnTo>
                  <a:pt x="0" y="1889148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2" name="Shape 40"/>
          <p:cNvSpPr/>
          <p:nvPr/>
        </p:nvSpPr>
        <p:spPr>
          <a:xfrm>
            <a:off x="8255110" y="3949860"/>
            <a:ext cx="419811" cy="419811"/>
          </a:xfrm>
          <a:custGeom>
            <a:avLst/>
            <a:gdLst/>
            <a:ahLst/>
            <a:cxnLst/>
            <a:rect l="l" t="t" r="r" b="b"/>
            <a:pathLst>
              <a:path w="419811" h="419811">
                <a:moveTo>
                  <a:pt x="209905" y="0"/>
                </a:moveTo>
                <a:lnTo>
                  <a:pt x="209905" y="0"/>
                </a:lnTo>
                <a:cubicBezTo>
                  <a:pt x="325755" y="0"/>
                  <a:pt x="419811" y="94055"/>
                  <a:pt x="419811" y="209905"/>
                </a:cubicBezTo>
                <a:lnTo>
                  <a:pt x="419811" y="209905"/>
                </a:lnTo>
                <a:cubicBezTo>
                  <a:pt x="419811" y="325755"/>
                  <a:pt x="325755" y="419811"/>
                  <a:pt x="209905" y="419811"/>
                </a:cubicBezTo>
                <a:lnTo>
                  <a:pt x="209905" y="419811"/>
                </a:lnTo>
                <a:cubicBezTo>
                  <a:pt x="94055" y="419811"/>
                  <a:pt x="0" y="325755"/>
                  <a:pt x="0" y="209905"/>
                </a:cubicBezTo>
                <a:lnTo>
                  <a:pt x="0" y="209905"/>
                </a:lnTo>
                <a:cubicBezTo>
                  <a:pt x="0" y="94055"/>
                  <a:pt x="94055" y="0"/>
                  <a:pt x="209905" y="0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3" name="Text 41"/>
          <p:cNvSpPr/>
          <p:nvPr/>
        </p:nvSpPr>
        <p:spPr>
          <a:xfrm>
            <a:off x="8211379" y="3949860"/>
            <a:ext cx="507271" cy="4198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77" b="1" dirty="0">
                <a:solidFill>
                  <a:srgbClr val="F8F6F2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06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8779873" y="4037321"/>
            <a:ext cx="1635512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77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Formation continue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8255110" y="4474623"/>
            <a:ext cx="3515914" cy="8046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02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Formez-vous aux pédagogies innovantes.</a:t>
            </a:r>
            <a:r>
              <a:rPr lang="en-US" sz="1102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Échangez avec des collègues. Visitez des écoles qui expérimentent.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8255110" y="5380865"/>
            <a:ext cx="3507168" cy="174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64" b="1" dirty="0">
                <a:solidFill>
                  <a:srgbClr val="3D404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L'innovation ne se fait pas seul. Elle se construit en réseau.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349842" y="5800675"/>
            <a:ext cx="11492316" cy="1110749"/>
          </a:xfrm>
          <a:custGeom>
            <a:avLst/>
            <a:gdLst/>
            <a:ahLst/>
            <a:cxnLst/>
            <a:rect l="l" t="t" r="r" b="b"/>
            <a:pathLst>
              <a:path w="11492316" h="1110749">
                <a:moveTo>
                  <a:pt x="0" y="0"/>
                </a:moveTo>
                <a:lnTo>
                  <a:pt x="11492316" y="0"/>
                </a:lnTo>
                <a:lnTo>
                  <a:pt x="11492316" y="1110749"/>
                </a:lnTo>
                <a:lnTo>
                  <a:pt x="0" y="1110749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8" name="Shape 46"/>
          <p:cNvSpPr/>
          <p:nvPr/>
        </p:nvSpPr>
        <p:spPr>
          <a:xfrm>
            <a:off x="489779" y="6196434"/>
            <a:ext cx="314858" cy="314858"/>
          </a:xfrm>
          <a:custGeom>
            <a:avLst/>
            <a:gdLst/>
            <a:ahLst/>
            <a:cxnLst/>
            <a:rect l="l" t="t" r="r" b="b"/>
            <a:pathLst>
              <a:path w="314858" h="314858">
                <a:moveTo>
                  <a:pt x="78714" y="196786"/>
                </a:moveTo>
                <a:lnTo>
                  <a:pt x="15066" y="196786"/>
                </a:lnTo>
                <a:cubicBezTo>
                  <a:pt x="-246" y="196786"/>
                  <a:pt x="-9655" y="180121"/>
                  <a:pt x="-1783" y="166961"/>
                </a:cubicBezTo>
                <a:lnTo>
                  <a:pt x="30748" y="112722"/>
                </a:lnTo>
                <a:cubicBezTo>
                  <a:pt x="36098" y="103805"/>
                  <a:pt x="45691" y="98393"/>
                  <a:pt x="56084" y="98393"/>
                </a:cubicBezTo>
                <a:lnTo>
                  <a:pt x="114505" y="98393"/>
                </a:lnTo>
                <a:cubicBezTo>
                  <a:pt x="161303" y="19125"/>
                  <a:pt x="231101" y="15128"/>
                  <a:pt x="277776" y="21954"/>
                </a:cubicBezTo>
                <a:cubicBezTo>
                  <a:pt x="285648" y="23122"/>
                  <a:pt x="291797" y="29272"/>
                  <a:pt x="292904" y="37082"/>
                </a:cubicBezTo>
                <a:cubicBezTo>
                  <a:pt x="299730" y="83757"/>
                  <a:pt x="295733" y="153555"/>
                  <a:pt x="216465" y="200353"/>
                </a:cubicBezTo>
                <a:lnTo>
                  <a:pt x="216465" y="258774"/>
                </a:lnTo>
                <a:cubicBezTo>
                  <a:pt x="216465" y="269167"/>
                  <a:pt x="211053" y="278760"/>
                  <a:pt x="202136" y="284110"/>
                </a:cubicBezTo>
                <a:lnTo>
                  <a:pt x="147897" y="316641"/>
                </a:lnTo>
                <a:cubicBezTo>
                  <a:pt x="134799" y="324513"/>
                  <a:pt x="118072" y="315042"/>
                  <a:pt x="118072" y="299792"/>
                </a:cubicBezTo>
                <a:lnTo>
                  <a:pt x="118072" y="236143"/>
                </a:lnTo>
                <a:cubicBezTo>
                  <a:pt x="118072" y="214435"/>
                  <a:pt x="100422" y="196786"/>
                  <a:pt x="78714" y="196786"/>
                </a:cubicBezTo>
                <a:lnTo>
                  <a:pt x="78653" y="196786"/>
                </a:lnTo>
                <a:close/>
                <a:moveTo>
                  <a:pt x="245983" y="98393"/>
                </a:moveTo>
                <a:cubicBezTo>
                  <a:pt x="245983" y="82102"/>
                  <a:pt x="232756" y="68875"/>
                  <a:pt x="216465" y="68875"/>
                </a:cubicBezTo>
                <a:cubicBezTo>
                  <a:pt x="200173" y="68875"/>
                  <a:pt x="186947" y="82102"/>
                  <a:pt x="186947" y="98393"/>
                </a:cubicBezTo>
                <a:cubicBezTo>
                  <a:pt x="186947" y="114685"/>
                  <a:pt x="200173" y="127911"/>
                  <a:pt x="216465" y="127911"/>
                </a:cubicBezTo>
                <a:cubicBezTo>
                  <a:pt x="232756" y="127911"/>
                  <a:pt x="245983" y="114685"/>
                  <a:pt x="245983" y="98393"/>
                </a:cubicBez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9" name="Text 47"/>
          <p:cNvSpPr/>
          <p:nvPr/>
        </p:nvSpPr>
        <p:spPr>
          <a:xfrm>
            <a:off x="944720" y="5940612"/>
            <a:ext cx="10862600" cy="2798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53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Message fondamental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944720" y="6255470"/>
            <a:ext cx="10836362" cy="5160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40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Vous n'avez pas besoin d'attendre une réforme nationale pour commencer. </a:t>
            </a:r>
            <a:r>
              <a:rPr lang="en-US" sz="1240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Chaque enseignant peut devenir un acteur de changement dans sa classe.</a:t>
            </a:r>
            <a:r>
              <a:rPr lang="en-US" sz="1240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Commencez petit. Commencez maintenant.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cdn.prod.website-files.com/e8abed09c6abd5215a6ce25347c5a6d429445262.webp"/>
          <p:cNvPicPr>
            <a:picLocks noChangeAspect="1"/>
          </p:cNvPicPr>
          <p:nvPr/>
        </p:nvPicPr>
        <p:blipFill>
          <a:blip r:embed="rId3"/>
          <a:srcRect t="7834" b="7834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7821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4A6C8C">
                  <a:alpha val="95000"/>
                </a:srgbClr>
              </a:gs>
              <a:gs pos="50000">
                <a:srgbClr val="4A6C8C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Shape 1"/>
          <p:cNvSpPr/>
          <p:nvPr/>
        </p:nvSpPr>
        <p:spPr>
          <a:xfrm>
            <a:off x="707571" y="660665"/>
            <a:ext cx="1247775" cy="419100"/>
          </a:xfrm>
          <a:custGeom>
            <a:avLst/>
            <a:gdLst/>
            <a:ahLst/>
            <a:cxnLst/>
            <a:rect l="l" t="t" r="r" b="b"/>
            <a:pathLst>
              <a:path w="1247775" h="419100">
                <a:moveTo>
                  <a:pt x="0" y="0"/>
                </a:moveTo>
                <a:lnTo>
                  <a:pt x="1247775" y="0"/>
                </a:lnTo>
                <a:lnTo>
                  <a:pt x="1247775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Text 2"/>
          <p:cNvSpPr/>
          <p:nvPr/>
        </p:nvSpPr>
        <p:spPr>
          <a:xfrm>
            <a:off x="707571" y="660665"/>
            <a:ext cx="1333500" cy="419100"/>
          </a:xfrm>
          <a:prstGeom prst="rect">
            <a:avLst/>
          </a:prstGeom>
          <a:noFill/>
          <a:ln/>
        </p:spPr>
        <p:txBody>
          <a:bodyPr wrap="square" lIns="190500" tIns="76200" rIns="190500" bIns="7620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Conclusion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707571" y="1308365"/>
            <a:ext cx="8858250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F8F6F2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Vers Une Éducation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F8F6F2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Qui Fait Sens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2131595" y="3473712"/>
            <a:ext cx="8658225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F8F6F2">
                    <a:alpha val="95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L'innovation finlandaise nous rappelle une chose essentielle : </a:t>
            </a:r>
            <a:r>
              <a:rPr lang="en-US" sz="1350" b="1" dirty="0">
                <a:solidFill>
                  <a:srgbClr val="F8F6F2">
                    <a:alpha val="95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l'éducation n'est pas une course au score.</a:t>
            </a:r>
            <a:r>
              <a:rPr lang="en-US" sz="1350" dirty="0">
                <a:solidFill>
                  <a:srgbClr val="F8F6F2">
                    <a:alpha val="95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C'est un processus humain de développement.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2131595" y="4183325"/>
            <a:ext cx="8658225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F8F6F2">
                    <a:alpha val="95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Dans le modèle finlandais, </a:t>
            </a:r>
            <a:r>
              <a:rPr lang="en-US" sz="1350" b="1" dirty="0">
                <a:solidFill>
                  <a:srgbClr val="F8F6F2">
                    <a:alpha val="95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 confiance, l'équité et le bien-être ne sont pas des bonus.</a:t>
            </a:r>
            <a:r>
              <a:rPr lang="en-US" sz="1350" dirty="0">
                <a:solidFill>
                  <a:srgbClr val="F8F6F2">
                    <a:alpha val="95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Ce sont les conditions d'un apprentissage durable.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2131595" y="4892937"/>
            <a:ext cx="8658225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F8F6F2">
                    <a:alpha val="95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Quand un enfant se sent en sécurité, respecté, écouté, il apprend. Quand il n'a pas peur de se tromper, il ose. Quand il comprend le sens, il s'engage.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EDC878-3FE1-C255-F4B7-393E29A27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cdn.prod.website-files.com/e8abed09c6abd5215a6ce25347c5a6d429445262.webp">
            <a:extLst>
              <a:ext uri="{FF2B5EF4-FFF2-40B4-BE49-F238E27FC236}">
                <a16:creationId xmlns:a16="http://schemas.microsoft.com/office/drawing/2014/main" id="{A191AA36-1095-FF24-8B0F-5CE4181EE9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834" b="7834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5032539C-1A75-4A40-5C72-59972B9CB0EA}"/>
              </a:ext>
            </a:extLst>
          </p:cNvPr>
          <p:cNvSpPr/>
          <p:nvPr/>
        </p:nvSpPr>
        <p:spPr>
          <a:xfrm>
            <a:off x="0" y="7821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4A6C8C">
                  <a:alpha val="95000"/>
                </a:srgbClr>
              </a:gs>
              <a:gs pos="50000">
                <a:srgbClr val="4A6C8C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</a:gra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B748C21C-E8CA-8E31-058C-D27124535B60}"/>
              </a:ext>
            </a:extLst>
          </p:cNvPr>
          <p:cNvSpPr/>
          <p:nvPr/>
        </p:nvSpPr>
        <p:spPr>
          <a:xfrm>
            <a:off x="1785570" y="1358578"/>
            <a:ext cx="8572500" cy="1314450"/>
          </a:xfrm>
          <a:custGeom>
            <a:avLst/>
            <a:gdLst/>
            <a:ahLst/>
            <a:cxnLst/>
            <a:rect l="l" t="t" r="r" b="b"/>
            <a:pathLst>
              <a:path w="8572500" h="1314450">
                <a:moveTo>
                  <a:pt x="0" y="0"/>
                </a:moveTo>
                <a:lnTo>
                  <a:pt x="8572500" y="0"/>
                </a:lnTo>
                <a:lnTo>
                  <a:pt x="8572500" y="1314450"/>
                </a:lnTo>
                <a:lnTo>
                  <a:pt x="0" y="1314450"/>
                </a:lnTo>
                <a:lnTo>
                  <a:pt x="0" y="0"/>
                </a:lnTo>
                <a:close/>
              </a:path>
            </a:pathLst>
          </a:custGeom>
          <a:solidFill>
            <a:srgbClr val="D87C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31232DE7-9C3D-046F-1F7D-8B23C0E1D5EE}"/>
              </a:ext>
            </a:extLst>
          </p:cNvPr>
          <p:cNvSpPr/>
          <p:nvPr/>
        </p:nvSpPr>
        <p:spPr>
          <a:xfrm>
            <a:off x="1952625" y="1517818"/>
            <a:ext cx="82867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Vous n'avez pas besoin d'un budget de 23 millions d'euros pour transformer votre classe.</a:t>
            </a:r>
            <a:r>
              <a:rPr lang="en-US" sz="1500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Vous n'avez pas besoin de cloisons rétractables. Ce dont vous avez besoin, c'est d'une vision claire. Une vision de l'éducation qui place l'enfant au centre.</a:t>
            </a:r>
            <a:endParaRPr lang="en-US" sz="160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25240FB6-B07E-2260-7BEB-FB4F9F907A07}"/>
              </a:ext>
            </a:extLst>
          </p:cNvPr>
          <p:cNvSpPr/>
          <p:nvPr/>
        </p:nvSpPr>
        <p:spPr>
          <a:xfrm>
            <a:off x="2366595" y="2858765"/>
            <a:ext cx="8105775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« L'éducation est l'arme la plus puissante pour changer le monde. »</a:t>
            </a:r>
            <a:endParaRPr lang="en-US" sz="1600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69F961AB-FBD7-9E82-58F8-22BA3DE719D4}"/>
              </a:ext>
            </a:extLst>
          </p:cNvPr>
          <p:cNvSpPr/>
          <p:nvPr/>
        </p:nvSpPr>
        <p:spPr>
          <a:xfrm>
            <a:off x="2366595" y="3306440"/>
            <a:ext cx="80676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8F6F2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— Nelson Mandela</a:t>
            </a:r>
            <a:endParaRPr lang="en-US" sz="1600" dirty="0"/>
          </a:p>
        </p:txBody>
      </p:sp>
      <p:sp>
        <p:nvSpPr>
          <p:cNvPr id="15" name="Shape 12">
            <a:extLst>
              <a:ext uri="{FF2B5EF4-FFF2-40B4-BE49-F238E27FC236}">
                <a16:creationId xmlns:a16="http://schemas.microsoft.com/office/drawing/2014/main" id="{A688991B-A55F-A527-A245-12607B01C75C}"/>
              </a:ext>
            </a:extLst>
          </p:cNvPr>
          <p:cNvSpPr/>
          <p:nvPr/>
        </p:nvSpPr>
        <p:spPr>
          <a:xfrm>
            <a:off x="1793190" y="3771260"/>
            <a:ext cx="8559165" cy="1396365"/>
          </a:xfrm>
          <a:custGeom>
            <a:avLst/>
            <a:gdLst/>
            <a:ahLst/>
            <a:cxnLst/>
            <a:rect l="l" t="t" r="r" b="b"/>
            <a:pathLst>
              <a:path w="8559165" h="1396365">
                <a:moveTo>
                  <a:pt x="0" y="0"/>
                </a:moveTo>
                <a:lnTo>
                  <a:pt x="8559165" y="0"/>
                </a:lnTo>
                <a:lnTo>
                  <a:pt x="8559165" y="1396365"/>
                </a:lnTo>
                <a:lnTo>
                  <a:pt x="0" y="1396365"/>
                </a:lnTo>
                <a:lnTo>
                  <a:pt x="0" y="0"/>
                </a:lnTo>
                <a:close/>
              </a:path>
            </a:pathLst>
          </a:custGeom>
          <a:solidFill>
            <a:srgbClr val="F8F6F2">
              <a:alpha val="10196"/>
            </a:srgbClr>
          </a:solidFill>
          <a:ln w="20320">
            <a:solidFill>
              <a:srgbClr val="D87C4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4DA4DD05-EB93-6556-2396-6DC6D78FCB26}"/>
              </a:ext>
            </a:extLst>
          </p:cNvPr>
          <p:cNvSpPr/>
          <p:nvPr/>
        </p:nvSpPr>
        <p:spPr>
          <a:xfrm>
            <a:off x="1991310" y="3461379"/>
            <a:ext cx="8258175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 Finlande nous montre que c'est possible : </a:t>
            </a:r>
            <a:r>
              <a:rPr lang="en-US" sz="1500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Exceller sans écraser. Réussir sans stresser. Apprendre en s'épanouissant.</a:t>
            </a:r>
            <a:endParaRPr lang="en-US" sz="1600" dirty="0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96313A51-A796-8768-2A61-041F85264085}"/>
              </a:ext>
            </a:extLst>
          </p:cNvPr>
          <p:cNvSpPr/>
          <p:nvPr/>
        </p:nvSpPr>
        <p:spPr>
          <a:xfrm>
            <a:off x="1991310" y="4194804"/>
            <a:ext cx="8248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C'est tout le défi de l'éducation du 21e siècle. Et </a:t>
            </a:r>
            <a:r>
              <a:rPr lang="en-US" sz="1350" b="1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vous en êtes les acteurs</a:t>
            </a:r>
            <a:r>
              <a:rPr lang="en-US" sz="1350" dirty="0">
                <a:solidFill>
                  <a:srgbClr val="F8F6F2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21670353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2AF637-C250-81ED-9D19-15CF00F6D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15">
            <a:extLst>
              <a:ext uri="{FF2B5EF4-FFF2-40B4-BE49-F238E27FC236}">
                <a16:creationId xmlns:a16="http://schemas.microsoft.com/office/drawing/2014/main" id="{BCA6DCD2-B553-3BCC-CDF0-EB0B6A8DFDB3}"/>
              </a:ext>
            </a:extLst>
          </p:cNvPr>
          <p:cNvSpPr/>
          <p:nvPr/>
        </p:nvSpPr>
        <p:spPr>
          <a:xfrm>
            <a:off x="1714133" y="3155947"/>
            <a:ext cx="87153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Merci de votre attention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2963449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2766</Words>
  <Application>Microsoft Office PowerPoint</Application>
  <PresentationFormat>Grand écran</PresentationFormat>
  <Paragraphs>374</Paragraphs>
  <Slides>17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3" baseType="lpstr">
      <vt:lpstr>Oranienbaum</vt:lpstr>
      <vt:lpstr>Arial</vt:lpstr>
      <vt:lpstr>Wingdings</vt:lpstr>
      <vt:lpstr>Quattrocento Sans</vt:lpstr>
      <vt:lpstr>Hedvig Letters Sans</vt:lpstr>
      <vt:lpstr>Custom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Modèle Éducatif Finlandais</dc:title>
  <dc:subject>Le Modèle Éducatif Finlandais</dc:subject>
  <dc:creator>Kimi</dc:creator>
  <cp:lastModifiedBy>YOUSSEF.ELKOURCHI</cp:lastModifiedBy>
  <cp:revision>6</cp:revision>
  <dcterms:created xsi:type="dcterms:W3CDTF">2026-01-24T12:17:06Z</dcterms:created>
  <dcterms:modified xsi:type="dcterms:W3CDTF">2026-01-24T18:28:28Z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{"Label":"Le Modèle Éducatif Finlandais","ContentProducer":"001191110108MACG2KBH8F10000","ProduceID":"19befdf8-9d42-8c56-8000-0000351f9821","ReservedCode1":"","ContentPropagator":"001191110108MACG2KBH8F20000","PropagateID":"19befdf8-9d42-8c56-8000-0000351f9821","ReservedCode2":""}</vt:lpwstr>
  </property>
</Properties>
</file>